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76" d="100"/>
          <a:sy n="76" d="100"/>
        </p:scale>
        <p:origin x="-1392" y="-8"/>
      </p:cViewPr>
      <p:guideLst>
        <p:guide orient="horz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, contenuto 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2A0766A-1971-044D-8E53-BACFBD93CE49}" type="datetimeFigureOut">
              <a:rPr lang="it-IT" smtClean="0"/>
              <a:t>19/06/18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CBDA568F-78B7-4D4B-BA79-4F4DB1F0735D}" type="slidenum">
              <a:rPr lang="it-IT" smtClean="0"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42562" y="568193"/>
            <a:ext cx="45615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FFFFFF"/>
                </a:solidFill>
                <a:latin typeface="Arial"/>
                <a:cs typeface="Arial"/>
              </a:rPr>
              <a:t>ISTITUTO COMPRENSIVO STATALE SARZANA ISA 13</a:t>
            </a:r>
          </a:p>
          <a:p>
            <a:pPr algn="ctr"/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Via San Bartolomeo, </a:t>
            </a:r>
            <a:r>
              <a:rPr lang="it-IT" sz="1400" b="1" dirty="0" err="1">
                <a:solidFill>
                  <a:srgbClr val="FFFFFF"/>
                </a:solidFill>
                <a:latin typeface="Arial"/>
                <a:cs typeface="Arial"/>
              </a:rPr>
              <a:t>snc</a:t>
            </a:r>
            <a:r>
              <a:rPr lang="it-IT" sz="1400" b="1" dirty="0">
                <a:solidFill>
                  <a:srgbClr val="FFFFFF"/>
                </a:solidFill>
                <a:latin typeface="Arial"/>
                <a:cs typeface="Arial"/>
              </a:rPr>
              <a:t> – 19038 SARZANA (SP)</a:t>
            </a: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283945" y="3459320"/>
            <a:ext cx="5458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ALTRODASCUOLA</a:t>
            </a:r>
            <a:endParaRPr lang="it-IT" sz="4000" b="1" dirty="0"/>
          </a:p>
        </p:txBody>
      </p:sp>
      <p:sp>
        <p:nvSpPr>
          <p:cNvPr id="6" name="CasellaDiTesto 2"/>
          <p:cNvSpPr txBox="1">
            <a:spLocks noChangeArrowheads="1"/>
          </p:cNvSpPr>
          <p:nvPr/>
        </p:nvSpPr>
        <p:spPr bwMode="auto">
          <a:xfrm>
            <a:off x="0" y="5779837"/>
            <a:ext cx="9144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4000" b="1" dirty="0">
                <a:latin typeface="Verdana" charset="0"/>
                <a:cs typeface="Verdana" charset="0"/>
              </a:rPr>
              <a:t>PON</a:t>
            </a:r>
            <a:r>
              <a:rPr lang="it-IT" dirty="0">
                <a:latin typeface="Verdana" charset="0"/>
                <a:cs typeface="Verdana" charset="0"/>
              </a:rPr>
              <a:t>: </a:t>
            </a:r>
            <a:r>
              <a:rPr lang="it-IT" sz="3200" b="1" dirty="0">
                <a:latin typeface="Verdana" charset="0"/>
                <a:cs typeface="Verdana" charset="0"/>
              </a:rPr>
              <a:t>P</a:t>
            </a:r>
            <a:r>
              <a:rPr lang="it-IT" sz="3200" dirty="0">
                <a:latin typeface="Verdana" charset="0"/>
                <a:cs typeface="Verdana" charset="0"/>
              </a:rPr>
              <a:t>rogramma </a:t>
            </a:r>
            <a:r>
              <a:rPr lang="it-IT" sz="3200" b="1" dirty="0">
                <a:latin typeface="Verdana" charset="0"/>
                <a:cs typeface="Verdana" charset="0"/>
              </a:rPr>
              <a:t>O</a:t>
            </a:r>
            <a:r>
              <a:rPr lang="it-IT" sz="3200" dirty="0">
                <a:latin typeface="Verdana" charset="0"/>
                <a:cs typeface="Verdana" charset="0"/>
              </a:rPr>
              <a:t>perativo </a:t>
            </a:r>
            <a:r>
              <a:rPr lang="it-IT" sz="3200" b="1" dirty="0">
                <a:latin typeface="Verdana" charset="0"/>
                <a:cs typeface="Verdana" charset="0"/>
              </a:rPr>
              <a:t>N</a:t>
            </a:r>
            <a:r>
              <a:rPr lang="it-IT" sz="3200" dirty="0">
                <a:latin typeface="Verdana" charset="0"/>
                <a:cs typeface="Verdana" charset="0"/>
              </a:rPr>
              <a:t>azionale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284919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851" y="1871723"/>
            <a:ext cx="82709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latin typeface="Arial"/>
                <a:cs typeface="Arial"/>
              </a:rPr>
              <a:t>Avviso</a:t>
            </a:r>
            <a:r>
              <a:rPr lang="it-IT" dirty="0">
                <a:latin typeface="Arial"/>
                <a:cs typeface="Arial"/>
              </a:rPr>
              <a:t>: 10862 del </a:t>
            </a:r>
            <a:r>
              <a:rPr lang="it-IT" b="1" dirty="0">
                <a:latin typeface="Arial"/>
                <a:cs typeface="Arial"/>
              </a:rPr>
              <a:t>16/09/2016</a:t>
            </a:r>
            <a:r>
              <a:rPr lang="it-IT" dirty="0">
                <a:latin typeface="Arial"/>
                <a:cs typeface="Arial"/>
              </a:rPr>
              <a:t> – FSE – </a:t>
            </a:r>
            <a:r>
              <a:rPr lang="it-IT" i="1" dirty="0">
                <a:latin typeface="Arial"/>
                <a:cs typeface="Arial"/>
              </a:rPr>
              <a:t>Inclusione sociale e lotta al disagio</a:t>
            </a:r>
            <a:r>
              <a:rPr lang="it-IT" dirty="0">
                <a:latin typeface="Arial"/>
                <a:cs typeface="Arial"/>
              </a:rPr>
              <a:t> </a:t>
            </a:r>
          </a:p>
          <a:p>
            <a:r>
              <a:rPr lang="it-IT" b="1" dirty="0">
                <a:latin typeface="Arial"/>
                <a:cs typeface="Arial"/>
              </a:rPr>
              <a:t>Delibera Docenti</a:t>
            </a:r>
            <a:r>
              <a:rPr lang="it-IT" dirty="0">
                <a:latin typeface="Arial"/>
                <a:cs typeface="Arial"/>
              </a:rPr>
              <a:t>: 	9407/A3-2</a:t>
            </a:r>
          </a:p>
          <a:p>
            <a:r>
              <a:rPr lang="it-IT" b="1" dirty="0">
                <a:latin typeface="Arial"/>
                <a:cs typeface="Arial"/>
              </a:rPr>
              <a:t>Data</a:t>
            </a:r>
            <a:r>
              <a:rPr lang="it-IT" dirty="0">
                <a:latin typeface="Arial"/>
                <a:cs typeface="Arial"/>
              </a:rPr>
              <a:t>: 	24/10/2016</a:t>
            </a:r>
          </a:p>
          <a:p>
            <a:r>
              <a:rPr lang="it-IT" b="1" dirty="0">
                <a:latin typeface="Arial"/>
                <a:cs typeface="Arial"/>
              </a:rPr>
              <a:t>Delibera Consiglio d’Istituto</a:t>
            </a:r>
            <a:r>
              <a:rPr lang="it-IT" dirty="0">
                <a:latin typeface="Arial"/>
                <a:cs typeface="Arial"/>
              </a:rPr>
              <a:t>: 	9408/A3-4</a:t>
            </a:r>
          </a:p>
          <a:p>
            <a:r>
              <a:rPr lang="it-IT" b="1" dirty="0">
                <a:latin typeface="Arial"/>
                <a:cs typeface="Arial"/>
              </a:rPr>
              <a:t>Data</a:t>
            </a:r>
            <a:r>
              <a:rPr lang="it-IT" dirty="0">
                <a:latin typeface="Arial"/>
                <a:cs typeface="Arial"/>
              </a:rPr>
              <a:t>: 	27/10/2016</a:t>
            </a:r>
          </a:p>
          <a:p>
            <a:r>
              <a:rPr lang="it-IT" b="1" dirty="0">
                <a:latin typeface="Arial"/>
                <a:cs typeface="Arial"/>
              </a:rPr>
              <a:t>Data d’inoltro</a:t>
            </a:r>
            <a:r>
              <a:rPr lang="it-IT" dirty="0">
                <a:latin typeface="Arial"/>
                <a:cs typeface="Arial"/>
              </a:rPr>
              <a:t>: 	14/11/2016</a:t>
            </a:r>
          </a:p>
          <a:p>
            <a:r>
              <a:rPr lang="it-IT" b="1" dirty="0">
                <a:latin typeface="Arial"/>
                <a:cs typeface="Arial"/>
              </a:rPr>
              <a:t>Data di realizzazione</a:t>
            </a:r>
            <a:r>
              <a:rPr lang="it-IT" dirty="0">
                <a:latin typeface="Arial"/>
                <a:cs typeface="Arial"/>
              </a:rPr>
              <a:t>:	02-21/05/</a:t>
            </a:r>
            <a:r>
              <a:rPr lang="it-IT" dirty="0" smtClean="0">
                <a:latin typeface="Arial"/>
                <a:cs typeface="Arial"/>
              </a:rPr>
              <a:t>2018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53806" y="4062928"/>
            <a:ext cx="8003611" cy="2923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latin typeface="Arial"/>
                <a:cs typeface="Arial"/>
              </a:rPr>
              <a:t>Il progetto generale ha titolo </a:t>
            </a:r>
            <a:r>
              <a:rPr lang="it-IT" b="1" i="1" dirty="0" smtClean="0">
                <a:latin typeface="Arial"/>
                <a:cs typeface="Arial"/>
              </a:rPr>
              <a:t>ALTRODASCUOLA</a:t>
            </a:r>
            <a:r>
              <a:rPr lang="it-IT" dirty="0" smtClean="0">
                <a:latin typeface="Arial"/>
                <a:cs typeface="Arial"/>
              </a:rPr>
              <a:t> e si propone di </a:t>
            </a:r>
            <a:r>
              <a:rPr lang="it-IT" b="1" dirty="0" smtClean="0">
                <a:latin typeface="Arial"/>
                <a:cs typeface="Arial"/>
              </a:rPr>
              <a:t>contrastare l’insuccesso scolastico e di stimolare la partecipazione attiva alla scuola attraverso attività laboratoriali di piccoli gruppi di circa 25 alunni</a:t>
            </a:r>
            <a:r>
              <a:rPr lang="it-IT" dirty="0" smtClean="0">
                <a:latin typeface="Arial"/>
                <a:cs typeface="Arial"/>
              </a:rPr>
              <a:t>. Si prevede la realizzazione di </a:t>
            </a:r>
            <a:r>
              <a:rPr lang="it-IT" b="1" dirty="0" smtClean="0">
                <a:latin typeface="Arial"/>
                <a:cs typeface="Arial"/>
              </a:rPr>
              <a:t>6 MODULI</a:t>
            </a:r>
            <a:r>
              <a:rPr lang="it-IT" dirty="0" smtClean="0">
                <a:latin typeface="Arial"/>
                <a:cs typeface="Arial"/>
              </a:rPr>
              <a:t> dei quali quattro dedicati alla scuola Primaria e due alla scuola Secondaria.</a:t>
            </a:r>
          </a:p>
          <a:p>
            <a:pPr algn="just"/>
            <a:r>
              <a:rPr lang="it-IT" dirty="0" smtClean="0">
                <a:latin typeface="Arial"/>
                <a:cs typeface="Arial"/>
              </a:rPr>
              <a:t>Il finanziamento previsto per la realizzazione è di: </a:t>
            </a:r>
          </a:p>
          <a:p>
            <a:pPr algn="just"/>
            <a:endParaRPr lang="it-IT" dirty="0" smtClean="0">
              <a:latin typeface="Arial"/>
              <a:cs typeface="Arial"/>
            </a:endParaRPr>
          </a:p>
          <a:p>
            <a:pPr algn="ctr"/>
            <a:r>
              <a:rPr lang="it-IT" sz="4000" b="1" dirty="0" smtClean="0">
                <a:latin typeface="Arial"/>
                <a:cs typeface="Arial"/>
              </a:rPr>
              <a:t>44.256,00 €</a:t>
            </a:r>
            <a:endParaRPr lang="it-IT" sz="4000" dirty="0" smtClean="0">
              <a:latin typeface="Arial"/>
              <a:cs typeface="Arial"/>
            </a:endParaRPr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175498" y="551486"/>
            <a:ext cx="1780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chemeClr val="bg1"/>
                </a:solidFill>
              </a:rPr>
              <a:t>PON</a:t>
            </a:r>
            <a:endParaRPr lang="it-IT" sz="5400" b="1" dirty="0">
              <a:solidFill>
                <a:schemeClr val="bg1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467851" y="350942"/>
            <a:ext cx="4170824" cy="707886"/>
          </a:xfrm>
          <a:prstGeom prst="rect">
            <a:avLst/>
          </a:prstGeom>
          <a:noFill/>
          <a:ln>
            <a:solidFill>
              <a:srgbClr val="C002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Riassunto</a:t>
            </a:r>
            <a:r>
              <a:rPr lang="mr-IN" sz="4000" b="1" dirty="0" smtClean="0"/>
              <a:t>…</a:t>
            </a:r>
            <a:endParaRPr lang="it-IT" sz="4000" b="1" dirty="0"/>
          </a:p>
        </p:txBody>
      </p:sp>
      <p:sp>
        <p:nvSpPr>
          <p:cNvPr id="9" name="Freccia giù 8"/>
          <p:cNvSpPr/>
          <p:nvPr/>
        </p:nvSpPr>
        <p:spPr>
          <a:xfrm>
            <a:off x="935704" y="1242660"/>
            <a:ext cx="384307" cy="62906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2755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6200000">
            <a:off x="-3102183" y="3258415"/>
            <a:ext cx="6680968" cy="338556"/>
          </a:xfrm>
          <a:prstGeom prst="rect">
            <a:avLst/>
          </a:prstGeom>
          <a:noFill/>
          <a:ln w="1270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PON “INCLUSIONE SOCIALE E LOTTA AL DISAGIO” 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55545" y="300794"/>
            <a:ext cx="2562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000" b="1" dirty="0" smtClean="0">
                <a:latin typeface="Arial"/>
                <a:cs typeface="Arial"/>
              </a:rPr>
              <a:t>MODULO</a:t>
            </a:r>
            <a:endParaRPr lang="it-IT" sz="4000" b="1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35251" y="384366"/>
            <a:ext cx="1436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 smtClean="0">
                <a:solidFill>
                  <a:schemeClr val="bg1"/>
                </a:solidFill>
              </a:rPr>
              <a:t>1</a:t>
            </a:r>
            <a:endParaRPr lang="it-IT" sz="88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218289" y="1864340"/>
            <a:ext cx="1670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latin typeface="Arial"/>
                <a:cs typeface="Arial"/>
              </a:rPr>
              <a:t>PRIMARIA</a:t>
            </a:r>
            <a:endParaRPr lang="it-IT" sz="2200" b="1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34943" y="1086270"/>
            <a:ext cx="4003732" cy="707886"/>
          </a:xfrm>
          <a:prstGeom prst="rect">
            <a:avLst/>
          </a:prstGeom>
          <a:noFill/>
          <a:ln>
            <a:solidFill>
              <a:srgbClr val="C002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SPORTIAMO 1</a:t>
            </a:r>
            <a:endParaRPr lang="it-IT" sz="40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8233" y="2334088"/>
            <a:ext cx="638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2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EDUCAZIONE MOTORIA, SPORT, GIOCO DIDATTICO</a:t>
            </a:r>
            <a:endParaRPr lang="it-IT" b="1" dirty="0">
              <a:solidFill>
                <a:schemeClr val="accent2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" name="Freccia giù 9"/>
          <p:cNvSpPr/>
          <p:nvPr/>
        </p:nvSpPr>
        <p:spPr>
          <a:xfrm>
            <a:off x="935704" y="1977988"/>
            <a:ext cx="150381" cy="3172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85322" y="3013843"/>
            <a:ext cx="78198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latin typeface="Arial"/>
                <a:cs typeface="Arial"/>
              </a:rPr>
              <a:t>Quando</a:t>
            </a:r>
            <a:r>
              <a:rPr lang="it-IT" dirty="0" smtClean="0">
                <a:latin typeface="Arial"/>
                <a:cs typeface="Arial"/>
              </a:rPr>
              <a:t>: da 2 Luglio al 20 Luglio 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Durata</a:t>
            </a:r>
            <a:r>
              <a:rPr lang="it-IT" dirty="0" smtClean="0">
                <a:latin typeface="Arial"/>
                <a:cs typeface="Arial"/>
              </a:rPr>
              <a:t>: dal lunedì al venerdì dalle ore 9.00 alle ore 13.00 (</a:t>
            </a:r>
            <a:r>
              <a:rPr lang="it-IT" b="1" dirty="0" smtClean="0">
                <a:latin typeface="Arial"/>
                <a:cs typeface="Arial"/>
              </a:rPr>
              <a:t>60 ORE</a:t>
            </a:r>
            <a:r>
              <a:rPr lang="it-IT" dirty="0" smtClean="0">
                <a:latin typeface="Arial"/>
                <a:cs typeface="Arial"/>
              </a:rPr>
              <a:t>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Dove</a:t>
            </a:r>
            <a:r>
              <a:rPr lang="it-IT" dirty="0" smtClean="0">
                <a:latin typeface="Arial"/>
                <a:cs typeface="Arial"/>
              </a:rPr>
              <a:t>: A Luni Mare presso il centro sportivo le “Pietre di Luni”</a:t>
            </a:r>
          </a:p>
          <a:p>
            <a:pPr algn="just"/>
            <a:r>
              <a:rPr lang="it-IT" dirty="0">
                <a:latin typeface="Arial"/>
                <a:cs typeface="Arial"/>
              </a:rPr>
              <a:t>	 </a:t>
            </a:r>
            <a:r>
              <a:rPr lang="it-IT" dirty="0" smtClean="0">
                <a:latin typeface="Arial"/>
                <a:cs typeface="Arial"/>
              </a:rPr>
              <a:t>  È previsto il trasporto in pulmino cortile Poggi-Carducci / Luni Mare e 	   viceversa.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Numero alunni</a:t>
            </a:r>
            <a:r>
              <a:rPr lang="it-IT" dirty="0" smtClean="0">
                <a:latin typeface="Arial"/>
                <a:cs typeface="Arial"/>
              </a:rPr>
              <a:t>: 25 alunni (6-10 anni)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Attività previste</a:t>
            </a:r>
            <a:r>
              <a:rPr lang="it-IT" dirty="0" smtClean="0">
                <a:latin typeface="Arial"/>
                <a:cs typeface="Arial"/>
              </a:rPr>
              <a:t>: saranno </a:t>
            </a:r>
            <a:r>
              <a:rPr lang="it-IT" dirty="0">
                <a:latin typeface="Arial"/>
                <a:cs typeface="Arial"/>
              </a:rPr>
              <a:t>solo sportive: </a:t>
            </a:r>
            <a:r>
              <a:rPr lang="it-IT" dirty="0" err="1">
                <a:latin typeface="Arial"/>
                <a:cs typeface="Arial"/>
              </a:rPr>
              <a:t>giocodanza</a:t>
            </a:r>
            <a:r>
              <a:rPr lang="it-IT" dirty="0">
                <a:latin typeface="Arial"/>
                <a:cs typeface="Arial"/>
              </a:rPr>
              <a:t>, tennis, nuoto, karate, pattinaggio.</a:t>
            </a:r>
            <a:r>
              <a:rPr lang="it-IT" dirty="0" smtClean="0">
                <a:effectLst/>
                <a:latin typeface="Arial"/>
                <a:cs typeface="Arial"/>
              </a:rPr>
              <a:t>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55608" y="6010217"/>
            <a:ext cx="41335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/>
                <a:cs typeface="Arial"/>
              </a:rPr>
              <a:t>TUTOR: </a:t>
            </a:r>
            <a:r>
              <a:rPr lang="it-IT" b="1" dirty="0" smtClean="0">
                <a:latin typeface="Arial"/>
                <a:cs typeface="Arial"/>
              </a:rPr>
              <a:t>Lucia Rizzello</a:t>
            </a:r>
          </a:p>
          <a:p>
            <a:r>
              <a:rPr lang="it-IT" dirty="0" smtClean="0">
                <a:latin typeface="Arial"/>
                <a:cs typeface="Arial"/>
              </a:rPr>
              <a:t>ASSOCIAZIONE: </a:t>
            </a:r>
            <a:r>
              <a:rPr lang="it-IT" b="1" dirty="0" smtClean="0">
                <a:latin typeface="Arial"/>
                <a:cs typeface="Arial"/>
              </a:rPr>
              <a:t>LE PIETRE DI LUNI</a:t>
            </a:r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7581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6200000">
            <a:off x="-3102183" y="3258415"/>
            <a:ext cx="6680968" cy="338556"/>
          </a:xfrm>
          <a:prstGeom prst="rect">
            <a:avLst/>
          </a:prstGeom>
          <a:noFill/>
          <a:ln w="1270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PON “INCLUSIONE SOCIALE E LOTTA AL DISAGIO” 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55545" y="300794"/>
            <a:ext cx="2562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000" b="1" dirty="0" smtClean="0">
                <a:latin typeface="Arial"/>
                <a:cs typeface="Arial"/>
              </a:rPr>
              <a:t>MODULO</a:t>
            </a:r>
            <a:endParaRPr lang="it-IT" sz="4000" b="1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35251" y="384366"/>
            <a:ext cx="1436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 smtClean="0">
                <a:solidFill>
                  <a:schemeClr val="bg1"/>
                </a:solidFill>
              </a:rPr>
              <a:t>2</a:t>
            </a:r>
            <a:endParaRPr lang="it-IT" sz="88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218289" y="1864340"/>
            <a:ext cx="1670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latin typeface="Arial"/>
                <a:cs typeface="Arial"/>
              </a:rPr>
              <a:t>PRIMARIA</a:t>
            </a:r>
            <a:endParaRPr lang="it-IT" sz="2200" b="1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34943" y="1086270"/>
            <a:ext cx="4003732" cy="707886"/>
          </a:xfrm>
          <a:prstGeom prst="rect">
            <a:avLst/>
          </a:prstGeom>
          <a:noFill/>
          <a:ln>
            <a:solidFill>
              <a:srgbClr val="C002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PER ESSERE VIVI</a:t>
            </a:r>
            <a:endParaRPr lang="it-IT" sz="40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8233" y="2334088"/>
            <a:ext cx="638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202"/>
                </a:solidFill>
                <a:latin typeface="Arial"/>
                <a:cs typeface="Arial"/>
              </a:rPr>
              <a:t>ARTE, SCRITTURA CREATIVA E TEATRO</a:t>
            </a:r>
            <a:endParaRPr lang="it-IT" b="1" dirty="0">
              <a:solidFill>
                <a:srgbClr val="C00202"/>
              </a:solidFill>
              <a:latin typeface="Arial"/>
              <a:cs typeface="Arial"/>
            </a:endParaRPr>
          </a:p>
        </p:txBody>
      </p:sp>
      <p:sp>
        <p:nvSpPr>
          <p:cNvPr id="10" name="Freccia giù 9"/>
          <p:cNvSpPr/>
          <p:nvPr/>
        </p:nvSpPr>
        <p:spPr>
          <a:xfrm>
            <a:off x="935704" y="1977988"/>
            <a:ext cx="150381" cy="3172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85322" y="3013843"/>
            <a:ext cx="781981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latin typeface="Arial"/>
                <a:cs typeface="Arial"/>
              </a:rPr>
              <a:t>Quando</a:t>
            </a:r>
            <a:r>
              <a:rPr lang="it-IT" dirty="0" smtClean="0">
                <a:latin typeface="Arial"/>
                <a:cs typeface="Arial"/>
              </a:rPr>
              <a:t>: da 2 Luglio al 13 Luglio 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Durata</a:t>
            </a:r>
            <a:r>
              <a:rPr lang="it-IT" dirty="0" smtClean="0">
                <a:latin typeface="Arial"/>
                <a:cs typeface="Arial"/>
              </a:rPr>
              <a:t>: dal lunedì al venerdì dalle ore 9.00 alle ore 12.00 (</a:t>
            </a:r>
            <a:r>
              <a:rPr lang="it-IT" b="1" dirty="0">
                <a:latin typeface="Arial"/>
                <a:cs typeface="Arial"/>
              </a:rPr>
              <a:t>3</a:t>
            </a:r>
            <a:r>
              <a:rPr lang="it-IT" b="1" dirty="0" smtClean="0">
                <a:latin typeface="Arial"/>
                <a:cs typeface="Arial"/>
              </a:rPr>
              <a:t>0 ORE</a:t>
            </a:r>
            <a:r>
              <a:rPr lang="it-IT" dirty="0" smtClean="0">
                <a:latin typeface="Arial"/>
                <a:cs typeface="Arial"/>
              </a:rPr>
              <a:t>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Dove</a:t>
            </a:r>
            <a:r>
              <a:rPr lang="it-IT" dirty="0" smtClean="0">
                <a:latin typeface="Arial"/>
                <a:cs typeface="Arial"/>
              </a:rPr>
              <a:t>: all’interno dell’edificio scolastico della scuola Primaria del 		 	   Capoluogo.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Numero alunni</a:t>
            </a:r>
            <a:r>
              <a:rPr lang="it-IT" dirty="0" smtClean="0">
                <a:latin typeface="Arial"/>
                <a:cs typeface="Arial"/>
              </a:rPr>
              <a:t>: 25 alunni (6-10 anni)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Attività previste</a:t>
            </a:r>
            <a:r>
              <a:rPr lang="it-IT" dirty="0" smtClean="0">
                <a:latin typeface="Arial"/>
                <a:cs typeface="Arial"/>
              </a:rPr>
              <a:t>: gli </a:t>
            </a:r>
            <a:r>
              <a:rPr lang="it-IT" dirty="0">
                <a:latin typeface="Arial"/>
                <a:cs typeface="Arial"/>
              </a:rPr>
              <a:t>alunni vengono aiutati a perseguire gli obiettivi del percorso teatrale: conoscere e controllare il proprio corpo, condividere emozioni, rielaborare sensazioni ed emozioni indossando “maschere”, </a:t>
            </a:r>
            <a:r>
              <a:rPr lang="it-IT" dirty="0" smtClean="0">
                <a:latin typeface="Arial"/>
                <a:cs typeface="Arial"/>
              </a:rPr>
              <a:t>ascoltando, costruendo </a:t>
            </a:r>
            <a:r>
              <a:rPr lang="it-IT" dirty="0">
                <a:latin typeface="Arial"/>
                <a:cs typeface="Arial"/>
              </a:rPr>
              <a:t>piccoli manufatti, </a:t>
            </a:r>
            <a:r>
              <a:rPr lang="it-IT" dirty="0" smtClean="0">
                <a:latin typeface="Arial"/>
                <a:cs typeface="Arial"/>
              </a:rPr>
              <a:t>disegnando, scrivendo, recitando.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55608" y="6005066"/>
            <a:ext cx="41335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/>
                <a:cs typeface="Arial"/>
              </a:rPr>
              <a:t>TUTOR: </a:t>
            </a:r>
            <a:r>
              <a:rPr lang="it-IT" b="1" dirty="0" smtClean="0">
                <a:latin typeface="Arial"/>
                <a:cs typeface="Arial"/>
              </a:rPr>
              <a:t>Olga </a:t>
            </a:r>
            <a:r>
              <a:rPr lang="it-IT" b="1" dirty="0" err="1" smtClean="0">
                <a:latin typeface="Arial"/>
                <a:cs typeface="Arial"/>
              </a:rPr>
              <a:t>Tartarini</a:t>
            </a:r>
            <a:endParaRPr lang="it-IT" b="1" dirty="0" smtClean="0">
              <a:latin typeface="Arial"/>
              <a:cs typeface="Arial"/>
            </a:endParaRPr>
          </a:p>
          <a:p>
            <a:r>
              <a:rPr lang="it-IT" dirty="0" smtClean="0">
                <a:latin typeface="Arial"/>
                <a:cs typeface="Arial"/>
              </a:rPr>
              <a:t>ESPERTO: </a:t>
            </a:r>
            <a:r>
              <a:rPr lang="it-IT" b="1" dirty="0" smtClean="0">
                <a:latin typeface="Arial"/>
                <a:cs typeface="Arial"/>
              </a:rPr>
              <a:t>Giovanni Beretta</a:t>
            </a:r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6615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6200000">
            <a:off x="-3102183" y="3258415"/>
            <a:ext cx="6680968" cy="338556"/>
          </a:xfrm>
          <a:prstGeom prst="rect">
            <a:avLst/>
          </a:prstGeom>
          <a:noFill/>
          <a:ln w="1270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PON “INCLUSIONE SOCIALE E LOTTA AL DISAGIO” 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55545" y="300794"/>
            <a:ext cx="2562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000" b="1" dirty="0" smtClean="0">
                <a:latin typeface="Arial"/>
                <a:cs typeface="Arial"/>
              </a:rPr>
              <a:t>MODULO</a:t>
            </a:r>
            <a:endParaRPr lang="it-IT" sz="4000" b="1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35251" y="384366"/>
            <a:ext cx="1436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218289" y="1864340"/>
            <a:ext cx="1670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latin typeface="Arial"/>
                <a:cs typeface="Arial"/>
              </a:rPr>
              <a:t>PRIMARIA</a:t>
            </a:r>
            <a:endParaRPr lang="it-IT" sz="2200" b="1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50278" y="1086270"/>
            <a:ext cx="6583346" cy="707886"/>
          </a:xfrm>
          <a:prstGeom prst="rect">
            <a:avLst/>
          </a:prstGeom>
          <a:noFill/>
          <a:ln>
            <a:solidFill>
              <a:srgbClr val="C002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UOMO STORIA TERRITORIO</a:t>
            </a:r>
            <a:endParaRPr lang="it-IT" sz="40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8233" y="2334088"/>
            <a:ext cx="660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202"/>
                </a:solidFill>
                <a:latin typeface="Arial"/>
                <a:cs typeface="Arial"/>
              </a:rPr>
              <a:t>LABORATORIO CREATIVO-ARTIGIANALE, VISITE GUIDATE SUL TERRITORIO</a:t>
            </a:r>
            <a:endParaRPr lang="it-IT" b="1" dirty="0">
              <a:solidFill>
                <a:srgbClr val="C00202"/>
              </a:solidFill>
              <a:latin typeface="Arial"/>
              <a:cs typeface="Arial"/>
            </a:endParaRPr>
          </a:p>
        </p:txBody>
      </p:sp>
      <p:sp>
        <p:nvSpPr>
          <p:cNvPr id="10" name="Freccia giù 9"/>
          <p:cNvSpPr/>
          <p:nvPr/>
        </p:nvSpPr>
        <p:spPr>
          <a:xfrm>
            <a:off x="935704" y="1977988"/>
            <a:ext cx="150381" cy="3172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85322" y="3013843"/>
            <a:ext cx="7819813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latin typeface="Arial"/>
                <a:cs typeface="Arial"/>
              </a:rPr>
              <a:t>Quando</a:t>
            </a:r>
            <a:r>
              <a:rPr lang="it-IT" dirty="0" smtClean="0">
                <a:latin typeface="Arial"/>
                <a:cs typeface="Arial"/>
              </a:rPr>
              <a:t>: da 2 Luglio al 13 Luglio 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Durata</a:t>
            </a:r>
            <a:r>
              <a:rPr lang="it-IT" dirty="0" smtClean="0">
                <a:latin typeface="Arial"/>
                <a:cs typeface="Arial"/>
              </a:rPr>
              <a:t>: dal lunedì al venerdì dalle ore 9.00 alle ore 12.00 (</a:t>
            </a:r>
            <a:r>
              <a:rPr lang="it-IT" b="1" dirty="0">
                <a:latin typeface="Arial"/>
                <a:cs typeface="Arial"/>
              </a:rPr>
              <a:t>3</a:t>
            </a:r>
            <a:r>
              <a:rPr lang="it-IT" b="1" dirty="0" smtClean="0">
                <a:latin typeface="Arial"/>
                <a:cs typeface="Arial"/>
              </a:rPr>
              <a:t>0 ORE</a:t>
            </a:r>
            <a:r>
              <a:rPr lang="it-IT" dirty="0" smtClean="0">
                <a:latin typeface="Arial"/>
                <a:cs typeface="Arial"/>
              </a:rPr>
              <a:t>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Dove</a:t>
            </a:r>
            <a:r>
              <a:rPr lang="it-IT" dirty="0" smtClean="0">
                <a:latin typeface="Arial"/>
                <a:cs typeface="Arial"/>
              </a:rPr>
              <a:t>: all’interno dell’edificio scolastico della scuola Primaria del 		 	   Capoluogo</a:t>
            </a:r>
            <a:r>
              <a:rPr lang="it-IT" dirty="0">
                <a:latin typeface="Arial"/>
                <a:cs typeface="Arial"/>
              </a:rPr>
              <a:t> </a:t>
            </a:r>
            <a:r>
              <a:rPr lang="it-IT" dirty="0" smtClean="0">
                <a:latin typeface="Arial"/>
                <a:cs typeface="Arial"/>
              </a:rPr>
              <a:t>e nel territorio spezino.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Numero alunni</a:t>
            </a:r>
            <a:r>
              <a:rPr lang="it-IT" dirty="0" smtClean="0">
                <a:latin typeface="Arial"/>
                <a:cs typeface="Arial"/>
              </a:rPr>
              <a:t>: 25 alunni (6-10 anni)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Attività previste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>
                <a:latin typeface="Arial"/>
                <a:cs typeface="Arial"/>
              </a:rPr>
              <a:t>prima fase laboratoriale da svolgersi solo a scuola sulle pitture rupestri. </a:t>
            </a:r>
            <a:r>
              <a:rPr lang="it-IT" dirty="0" smtClean="0">
                <a:latin typeface="Arial"/>
                <a:cs typeface="Arial"/>
              </a:rPr>
              <a:t>Poi laboratori </a:t>
            </a:r>
            <a:r>
              <a:rPr lang="it-IT" dirty="0">
                <a:latin typeface="Arial"/>
                <a:cs typeface="Arial"/>
              </a:rPr>
              <a:t>più brevi di accompagnamento a varie visite sul territorio: i Romani al sito archeologico di Luni; il Medioevo e il Rinascimento alla fortezza di Sarzanello; i forti del Golfo all’isola </a:t>
            </a:r>
            <a:r>
              <a:rPr lang="it-IT" dirty="0" err="1">
                <a:latin typeface="Arial"/>
                <a:cs typeface="Arial"/>
              </a:rPr>
              <a:t>Palmaria</a:t>
            </a:r>
            <a:r>
              <a:rPr lang="it-IT" dirty="0">
                <a:latin typeface="Arial"/>
                <a:cs typeface="Arial"/>
              </a:rPr>
              <a:t>; le grandi guerre e la resistenza alla Rocchetta di Lerici e a Sarzana.</a:t>
            </a:r>
            <a:r>
              <a:rPr lang="it-IT" dirty="0" smtClean="0">
                <a:effectLst/>
                <a:latin typeface="Arial"/>
                <a:cs typeface="Arial"/>
              </a:rPr>
              <a:t>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55608" y="6027150"/>
            <a:ext cx="41335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/>
                <a:cs typeface="Arial"/>
              </a:rPr>
              <a:t>TUTOR: </a:t>
            </a:r>
            <a:r>
              <a:rPr lang="it-IT" b="1" dirty="0" smtClean="0">
                <a:latin typeface="Arial"/>
                <a:cs typeface="Arial"/>
              </a:rPr>
              <a:t>Elisabetta </a:t>
            </a:r>
            <a:r>
              <a:rPr lang="it-IT" b="1" dirty="0" err="1" smtClean="0">
                <a:latin typeface="Arial"/>
                <a:cs typeface="Arial"/>
              </a:rPr>
              <a:t>Nadotti</a:t>
            </a:r>
            <a:endParaRPr lang="it-IT" b="1" dirty="0" smtClean="0">
              <a:latin typeface="Arial"/>
              <a:cs typeface="Arial"/>
            </a:endParaRPr>
          </a:p>
          <a:p>
            <a:r>
              <a:rPr lang="it-IT" dirty="0" smtClean="0">
                <a:latin typeface="Arial"/>
                <a:cs typeface="Arial"/>
              </a:rPr>
              <a:t>ESPERTO: </a:t>
            </a:r>
            <a:r>
              <a:rPr lang="it-IT" b="1" dirty="0" smtClean="0">
                <a:latin typeface="Arial"/>
                <a:cs typeface="Arial"/>
              </a:rPr>
              <a:t>Eva Pianini</a:t>
            </a:r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27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6200000">
            <a:off x="-3102183" y="3258415"/>
            <a:ext cx="6680968" cy="338556"/>
          </a:xfrm>
          <a:prstGeom prst="rect">
            <a:avLst/>
          </a:prstGeom>
          <a:noFill/>
          <a:ln w="1270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PON “INCLUSIONE SOCIALE E LOTTA AL DISAGIO” 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55545" y="300794"/>
            <a:ext cx="2562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000" b="1" dirty="0" smtClean="0">
                <a:latin typeface="Arial"/>
                <a:cs typeface="Arial"/>
              </a:rPr>
              <a:t>MODULO</a:t>
            </a:r>
            <a:endParaRPr lang="it-IT" sz="4000" b="1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35251" y="384366"/>
            <a:ext cx="1436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218289" y="1864340"/>
            <a:ext cx="16708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latin typeface="Arial"/>
                <a:cs typeface="Arial"/>
              </a:rPr>
              <a:t>PRIMARIA</a:t>
            </a:r>
            <a:endParaRPr lang="it-IT" sz="2200" b="1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50278" y="1086270"/>
            <a:ext cx="6233576" cy="707886"/>
          </a:xfrm>
          <a:prstGeom prst="rect">
            <a:avLst/>
          </a:prstGeom>
          <a:noFill/>
          <a:ln>
            <a:solidFill>
              <a:srgbClr val="C002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NARRAZIONE IN GIOCO</a:t>
            </a:r>
            <a:endParaRPr lang="it-IT" sz="40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8233" y="2334088"/>
            <a:ext cx="6600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202"/>
                </a:solidFill>
                <a:latin typeface="Arial"/>
                <a:cs typeface="Arial"/>
              </a:rPr>
              <a:t>POTENZIAMENTO DELLE COMPETENZE DI BASE, TEATRO MIGNON</a:t>
            </a:r>
            <a:endParaRPr lang="it-IT" b="1" dirty="0">
              <a:solidFill>
                <a:srgbClr val="C00202"/>
              </a:solidFill>
              <a:latin typeface="Arial"/>
              <a:cs typeface="Arial"/>
            </a:endParaRPr>
          </a:p>
        </p:txBody>
      </p:sp>
      <p:sp>
        <p:nvSpPr>
          <p:cNvPr id="10" name="Freccia giù 9"/>
          <p:cNvSpPr/>
          <p:nvPr/>
        </p:nvSpPr>
        <p:spPr>
          <a:xfrm>
            <a:off x="935704" y="1977988"/>
            <a:ext cx="150381" cy="3172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85322" y="3013843"/>
            <a:ext cx="7819813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latin typeface="Arial"/>
                <a:cs typeface="Arial"/>
              </a:rPr>
              <a:t>Quando</a:t>
            </a:r>
            <a:r>
              <a:rPr lang="it-IT" dirty="0" smtClean="0">
                <a:latin typeface="Arial"/>
                <a:cs typeface="Arial"/>
              </a:rPr>
              <a:t>: da 2 Luglio al 13 Luglio 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Durata</a:t>
            </a:r>
            <a:r>
              <a:rPr lang="it-IT" dirty="0" smtClean="0">
                <a:latin typeface="Arial"/>
                <a:cs typeface="Arial"/>
              </a:rPr>
              <a:t>: dal lunedì al venerdì dalle ore 9.00 alle ore 12.00 (</a:t>
            </a:r>
            <a:r>
              <a:rPr lang="it-IT" b="1" dirty="0">
                <a:latin typeface="Arial"/>
                <a:cs typeface="Arial"/>
              </a:rPr>
              <a:t>3</a:t>
            </a:r>
            <a:r>
              <a:rPr lang="it-IT" b="1" dirty="0" smtClean="0">
                <a:latin typeface="Arial"/>
                <a:cs typeface="Arial"/>
              </a:rPr>
              <a:t>0 ORE</a:t>
            </a:r>
            <a:r>
              <a:rPr lang="it-IT" dirty="0" smtClean="0">
                <a:latin typeface="Arial"/>
                <a:cs typeface="Arial"/>
              </a:rPr>
              <a:t>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Dove</a:t>
            </a:r>
            <a:r>
              <a:rPr lang="it-IT" dirty="0" smtClean="0">
                <a:latin typeface="Arial"/>
                <a:cs typeface="Arial"/>
              </a:rPr>
              <a:t>: all’interno dell’edificio scolastico della scuola Primaria del 		 	   Capoluogo.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Numero alunni</a:t>
            </a:r>
            <a:r>
              <a:rPr lang="it-IT" dirty="0" smtClean="0">
                <a:latin typeface="Arial"/>
                <a:cs typeface="Arial"/>
              </a:rPr>
              <a:t>: 25 alunni (6-10 anni)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Attività previste</a:t>
            </a:r>
            <a:r>
              <a:rPr lang="it-IT" dirty="0" smtClean="0">
                <a:latin typeface="Arial"/>
                <a:cs typeface="Arial"/>
              </a:rPr>
              <a:t>: lettura di testi </a:t>
            </a:r>
            <a:r>
              <a:rPr lang="it-IT" dirty="0">
                <a:latin typeface="Arial"/>
                <a:cs typeface="Arial"/>
              </a:rPr>
              <a:t>di letteratura per ragazzi </a:t>
            </a:r>
            <a:r>
              <a:rPr lang="it-IT" dirty="0" smtClean="0">
                <a:latin typeface="Arial"/>
                <a:cs typeface="Arial"/>
              </a:rPr>
              <a:t>interpretarne </a:t>
            </a:r>
            <a:r>
              <a:rPr lang="it-IT" dirty="0">
                <a:latin typeface="Arial"/>
                <a:cs typeface="Arial"/>
              </a:rPr>
              <a:t>il significato, </a:t>
            </a:r>
            <a:r>
              <a:rPr lang="it-IT" dirty="0" smtClean="0">
                <a:latin typeface="Arial"/>
                <a:cs typeface="Arial"/>
              </a:rPr>
              <a:t>creare </a:t>
            </a:r>
            <a:r>
              <a:rPr lang="it-IT" dirty="0">
                <a:latin typeface="Arial"/>
                <a:cs typeface="Arial"/>
              </a:rPr>
              <a:t>una breve sceneggiatura, </a:t>
            </a:r>
            <a:r>
              <a:rPr lang="it-IT" dirty="0" smtClean="0">
                <a:latin typeface="Arial"/>
                <a:cs typeface="Arial"/>
              </a:rPr>
              <a:t>costruire </a:t>
            </a:r>
            <a:r>
              <a:rPr lang="it-IT" dirty="0">
                <a:latin typeface="Arial"/>
                <a:cs typeface="Arial"/>
              </a:rPr>
              <a:t>piccoli oggetti per la </a:t>
            </a:r>
            <a:r>
              <a:rPr lang="it-IT" dirty="0" smtClean="0">
                <a:latin typeface="Arial"/>
                <a:cs typeface="Arial"/>
              </a:rPr>
              <a:t>scenografia. Si creeranno piccoli episodi teatrali di pochi minuti che verranno ripetuti ad amici e genitori. Sarà un </a:t>
            </a:r>
            <a:r>
              <a:rPr lang="it-IT" dirty="0">
                <a:latin typeface="Arial"/>
                <a:cs typeface="Arial"/>
              </a:rPr>
              <a:t>teatro della relazione, delle emozioni e dell’inclusione.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655608" y="5993726"/>
            <a:ext cx="41335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/>
                <a:cs typeface="Arial"/>
              </a:rPr>
              <a:t>TUTOR: </a:t>
            </a:r>
            <a:r>
              <a:rPr lang="it-IT" b="1" dirty="0" smtClean="0">
                <a:latin typeface="Arial"/>
                <a:cs typeface="Arial"/>
              </a:rPr>
              <a:t>Ermanno </a:t>
            </a:r>
            <a:r>
              <a:rPr lang="it-IT" b="1" dirty="0" err="1" smtClean="0">
                <a:latin typeface="Arial"/>
                <a:cs typeface="Arial"/>
              </a:rPr>
              <a:t>Menegatti</a:t>
            </a:r>
            <a:endParaRPr lang="it-IT" b="1" dirty="0" smtClean="0">
              <a:latin typeface="Arial"/>
              <a:cs typeface="Arial"/>
            </a:endParaRPr>
          </a:p>
          <a:p>
            <a:r>
              <a:rPr lang="it-IT" dirty="0" smtClean="0">
                <a:latin typeface="Arial"/>
                <a:cs typeface="Arial"/>
              </a:rPr>
              <a:t>ASSOCIAZIONE: </a:t>
            </a:r>
            <a:r>
              <a:rPr lang="it-IT" b="1" dirty="0" smtClean="0">
                <a:latin typeface="Arial"/>
                <a:cs typeface="Arial"/>
              </a:rPr>
              <a:t>CEMEA</a:t>
            </a:r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4126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6200000">
            <a:off x="-3102183" y="3258415"/>
            <a:ext cx="6680968" cy="338556"/>
          </a:xfrm>
          <a:prstGeom prst="rect">
            <a:avLst/>
          </a:prstGeom>
          <a:noFill/>
          <a:ln w="1270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PON “INCLUSIONE SOCIALE E LOTTA AL DISAGIO” 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55545" y="300794"/>
            <a:ext cx="2562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000" b="1" dirty="0" smtClean="0">
                <a:latin typeface="Arial"/>
                <a:cs typeface="Arial"/>
              </a:rPr>
              <a:t>MODULO</a:t>
            </a:r>
            <a:endParaRPr lang="it-IT" sz="4000" b="1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35251" y="384366"/>
            <a:ext cx="1436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001071" y="1864340"/>
            <a:ext cx="21429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latin typeface="Arial"/>
                <a:cs typeface="Arial"/>
              </a:rPr>
              <a:t>SECONDARIA</a:t>
            </a:r>
            <a:endParaRPr lang="it-IT" sz="2200" b="1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634943" y="1086270"/>
            <a:ext cx="4003732" cy="707886"/>
          </a:xfrm>
          <a:prstGeom prst="rect">
            <a:avLst/>
          </a:prstGeom>
          <a:noFill/>
          <a:ln>
            <a:solidFill>
              <a:srgbClr val="C002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SPORTIAMO 1</a:t>
            </a:r>
            <a:endParaRPr lang="it-IT" sz="40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8233" y="2334088"/>
            <a:ext cx="6382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202"/>
                </a:solidFill>
                <a:latin typeface="Arial"/>
                <a:cs typeface="Arial"/>
              </a:rPr>
              <a:t>EDUCAZIONE MOTORIA, SPORT, GIOCO DIDATTICO</a:t>
            </a:r>
            <a:endParaRPr lang="it-IT" b="1" dirty="0">
              <a:solidFill>
                <a:srgbClr val="C00202"/>
              </a:solidFill>
              <a:latin typeface="Arial"/>
              <a:cs typeface="Arial"/>
            </a:endParaRPr>
          </a:p>
        </p:txBody>
      </p:sp>
      <p:sp>
        <p:nvSpPr>
          <p:cNvPr id="10" name="Freccia giù 9"/>
          <p:cNvSpPr/>
          <p:nvPr/>
        </p:nvSpPr>
        <p:spPr>
          <a:xfrm>
            <a:off x="935704" y="1977988"/>
            <a:ext cx="150381" cy="3172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85322" y="3013843"/>
            <a:ext cx="781981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latin typeface="Arial"/>
                <a:cs typeface="Arial"/>
              </a:rPr>
              <a:t>Quando</a:t>
            </a:r>
            <a:r>
              <a:rPr lang="it-IT" dirty="0" smtClean="0">
                <a:latin typeface="Arial"/>
                <a:cs typeface="Arial"/>
              </a:rPr>
              <a:t>: da 2 Luglio al 20 Luglio 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Durata</a:t>
            </a:r>
            <a:r>
              <a:rPr lang="it-IT" dirty="0" smtClean="0">
                <a:latin typeface="Arial"/>
                <a:cs typeface="Arial"/>
              </a:rPr>
              <a:t>: dal lunedì al venerdì dalle ore 9.00 alle ore 13.00 (</a:t>
            </a:r>
            <a:r>
              <a:rPr lang="it-IT" b="1" dirty="0" smtClean="0">
                <a:latin typeface="Arial"/>
                <a:cs typeface="Arial"/>
              </a:rPr>
              <a:t>60 ORE</a:t>
            </a:r>
            <a:r>
              <a:rPr lang="it-IT" dirty="0" smtClean="0">
                <a:latin typeface="Arial"/>
                <a:cs typeface="Arial"/>
              </a:rPr>
              <a:t>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Dove</a:t>
            </a:r>
            <a:r>
              <a:rPr lang="it-IT" dirty="0" smtClean="0">
                <a:latin typeface="Arial"/>
                <a:cs typeface="Arial"/>
              </a:rPr>
              <a:t>: A Luni Mare presso il centro sportivo le “Pietre di Luni”</a:t>
            </a:r>
          </a:p>
          <a:p>
            <a:pPr algn="just"/>
            <a:r>
              <a:rPr lang="it-IT" dirty="0">
                <a:latin typeface="Arial"/>
                <a:cs typeface="Arial"/>
              </a:rPr>
              <a:t>	 </a:t>
            </a:r>
            <a:r>
              <a:rPr lang="it-IT" dirty="0" smtClean="0">
                <a:latin typeface="Arial"/>
                <a:cs typeface="Arial"/>
              </a:rPr>
              <a:t>  È previsto il trasporto in pulmino cortile Poggi-Carducci / Luni Mare e 	   viceversa.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Numero alunni</a:t>
            </a:r>
            <a:r>
              <a:rPr lang="it-IT" dirty="0" smtClean="0">
                <a:latin typeface="Arial"/>
                <a:cs typeface="Arial"/>
              </a:rPr>
              <a:t>: 25 alunni (11-13 anni)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Attività previste</a:t>
            </a:r>
            <a:r>
              <a:rPr lang="it-IT" dirty="0" smtClean="0">
                <a:latin typeface="Arial"/>
                <a:cs typeface="Arial"/>
              </a:rPr>
              <a:t>: saranno </a:t>
            </a:r>
            <a:r>
              <a:rPr lang="it-IT" dirty="0">
                <a:latin typeface="Arial"/>
                <a:cs typeface="Arial"/>
              </a:rPr>
              <a:t>solo sportive: </a:t>
            </a:r>
            <a:r>
              <a:rPr lang="it-IT" dirty="0" smtClean="0">
                <a:latin typeface="Arial"/>
                <a:cs typeface="Arial"/>
              </a:rPr>
              <a:t>hip hop breaking, nuoto, tennis, karate, </a:t>
            </a:r>
            <a:r>
              <a:rPr lang="it-IT" dirty="0" err="1" smtClean="0">
                <a:latin typeface="Arial"/>
                <a:cs typeface="Arial"/>
              </a:rPr>
              <a:t>boot</a:t>
            </a:r>
            <a:r>
              <a:rPr lang="it-IT" dirty="0" smtClean="0">
                <a:latin typeface="Arial"/>
                <a:cs typeface="Arial"/>
              </a:rPr>
              <a:t> camp.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55608" y="6010217"/>
            <a:ext cx="41335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/>
                <a:cs typeface="Arial"/>
              </a:rPr>
              <a:t>TUTOR: </a:t>
            </a:r>
            <a:r>
              <a:rPr lang="it-IT" b="1" dirty="0" smtClean="0">
                <a:latin typeface="Arial"/>
                <a:cs typeface="Arial"/>
              </a:rPr>
              <a:t>Paola </a:t>
            </a:r>
            <a:r>
              <a:rPr lang="it-IT" b="1" dirty="0" err="1" smtClean="0">
                <a:latin typeface="Arial"/>
                <a:cs typeface="Arial"/>
              </a:rPr>
              <a:t>Miroballo</a:t>
            </a:r>
            <a:endParaRPr lang="it-IT" b="1" dirty="0" smtClean="0">
              <a:latin typeface="Arial"/>
              <a:cs typeface="Arial"/>
            </a:endParaRPr>
          </a:p>
          <a:p>
            <a:r>
              <a:rPr lang="it-IT" dirty="0" smtClean="0">
                <a:latin typeface="Arial"/>
                <a:cs typeface="Arial"/>
              </a:rPr>
              <a:t>ASSOCIAZIONE: </a:t>
            </a:r>
            <a:r>
              <a:rPr lang="it-IT" b="1" dirty="0" smtClean="0">
                <a:latin typeface="Arial"/>
                <a:cs typeface="Arial"/>
              </a:rPr>
              <a:t>Le Pietre di Luni</a:t>
            </a:r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946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6200000">
            <a:off x="-3102183" y="3258415"/>
            <a:ext cx="6680968" cy="338556"/>
          </a:xfrm>
          <a:prstGeom prst="rect">
            <a:avLst/>
          </a:prstGeom>
          <a:noFill/>
          <a:ln w="1270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PON “INCLUSIONE SOCIALE E LOTTA AL DISAGIO” 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55545" y="300794"/>
            <a:ext cx="2562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4000" b="1" dirty="0" smtClean="0">
                <a:latin typeface="Arial"/>
                <a:cs typeface="Arial"/>
              </a:rPr>
              <a:t>MODULO</a:t>
            </a:r>
            <a:endParaRPr lang="it-IT" sz="4000" b="1" dirty="0">
              <a:latin typeface="Arial"/>
              <a:cs typeface="Arial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35251" y="384366"/>
            <a:ext cx="143697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 smtClean="0">
                <a:solidFill>
                  <a:schemeClr val="bg1"/>
                </a:solidFill>
              </a:rPr>
              <a:t>6</a:t>
            </a:r>
            <a:endParaRPr lang="it-IT" sz="8800" b="1" dirty="0">
              <a:solidFill>
                <a:schemeClr val="bg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7034489" y="1864340"/>
            <a:ext cx="209280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 smtClean="0">
                <a:latin typeface="Arial"/>
                <a:cs typeface="Arial"/>
              </a:rPr>
              <a:t>SECONDARIA</a:t>
            </a:r>
            <a:endParaRPr lang="it-IT" sz="2200" b="1" dirty="0">
              <a:latin typeface="Arial"/>
              <a:cs typeface="Arial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550278" y="1086270"/>
            <a:ext cx="4105330" cy="707886"/>
          </a:xfrm>
          <a:prstGeom prst="rect">
            <a:avLst/>
          </a:prstGeom>
          <a:noFill/>
          <a:ln>
            <a:solidFill>
              <a:srgbClr val="C0020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ANIMIAMOCI</a:t>
            </a:r>
            <a:endParaRPr lang="it-IT" sz="4000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18233" y="2334088"/>
            <a:ext cx="6600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C00202"/>
                </a:solidFill>
                <a:latin typeface="Arial"/>
                <a:cs typeface="Arial"/>
              </a:rPr>
              <a:t>POTENZIAMENTO DELLE COMPETENZE DI BASE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0" name="Freccia giù 9"/>
          <p:cNvSpPr/>
          <p:nvPr/>
        </p:nvSpPr>
        <p:spPr>
          <a:xfrm>
            <a:off x="935704" y="1977988"/>
            <a:ext cx="150381" cy="3172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85322" y="2863435"/>
            <a:ext cx="7819813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 smtClean="0">
                <a:latin typeface="Arial"/>
                <a:cs typeface="Arial"/>
              </a:rPr>
              <a:t>Quando</a:t>
            </a:r>
            <a:r>
              <a:rPr lang="it-IT" dirty="0" smtClean="0">
                <a:latin typeface="Arial"/>
                <a:cs typeface="Arial"/>
              </a:rPr>
              <a:t>: da 2 Luglio al 13 Luglio 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Durata</a:t>
            </a:r>
            <a:r>
              <a:rPr lang="it-IT" dirty="0" smtClean="0">
                <a:latin typeface="Arial"/>
                <a:cs typeface="Arial"/>
              </a:rPr>
              <a:t>: dal lunedì al venerdì dalle ore 9.00 alle ore 12.00 (</a:t>
            </a:r>
            <a:r>
              <a:rPr lang="it-IT" b="1" dirty="0">
                <a:latin typeface="Arial"/>
                <a:cs typeface="Arial"/>
              </a:rPr>
              <a:t>3</a:t>
            </a:r>
            <a:r>
              <a:rPr lang="it-IT" b="1" dirty="0" smtClean="0">
                <a:latin typeface="Arial"/>
                <a:cs typeface="Arial"/>
              </a:rPr>
              <a:t>0 ORE</a:t>
            </a:r>
            <a:r>
              <a:rPr lang="it-IT" dirty="0" smtClean="0">
                <a:latin typeface="Arial"/>
                <a:cs typeface="Arial"/>
              </a:rPr>
              <a:t>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Dove</a:t>
            </a:r>
            <a:r>
              <a:rPr lang="it-IT" dirty="0" smtClean="0">
                <a:latin typeface="Arial"/>
                <a:cs typeface="Arial"/>
              </a:rPr>
              <a:t>: all’interno dell’edificio scolastico della scuola Secondaria di primo grado “Poggi-Carducci”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Numero alunni</a:t>
            </a:r>
            <a:r>
              <a:rPr lang="it-IT" dirty="0" smtClean="0">
                <a:latin typeface="Arial"/>
                <a:cs typeface="Arial"/>
              </a:rPr>
              <a:t>: 25 alunni (11-13 anni)</a:t>
            </a:r>
          </a:p>
          <a:p>
            <a:pPr algn="just"/>
            <a:r>
              <a:rPr lang="it-IT" b="1" dirty="0" smtClean="0">
                <a:latin typeface="Arial"/>
                <a:cs typeface="Arial"/>
              </a:rPr>
              <a:t>Attività previste</a:t>
            </a:r>
            <a:r>
              <a:rPr lang="it-IT" dirty="0" smtClean="0">
                <a:latin typeface="Arial"/>
                <a:cs typeface="Arial"/>
              </a:rPr>
              <a:t>: </a:t>
            </a:r>
            <a:r>
              <a:rPr lang="it-IT" dirty="0">
                <a:latin typeface="Arial"/>
                <a:cs typeface="Arial"/>
              </a:rPr>
              <a:t>creazione di un cartone animato digitale attraverso varie fasi: idea da sviluppare; creazione del soggetto e dei personaggi; creazione della sceneggiatura; utilizzo di specifici software per la realizzazione dei cartoni animati; utilizzo di diverse tecniche di animazione; registrazione audio dei dialoghi; montaggio finale.</a:t>
            </a:r>
            <a:r>
              <a:rPr lang="it-IT" dirty="0" smtClean="0">
                <a:effectLst/>
                <a:latin typeface="Arial"/>
                <a:cs typeface="Arial"/>
              </a:rPr>
              <a:t> </a:t>
            </a:r>
            <a:endParaRPr lang="it-IT" dirty="0">
              <a:latin typeface="Arial"/>
              <a:cs typeface="Arial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655608" y="5993726"/>
            <a:ext cx="41335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Arial"/>
                <a:cs typeface="Arial"/>
              </a:rPr>
              <a:t>TUTOR: </a:t>
            </a:r>
            <a:r>
              <a:rPr lang="it-IT" b="1" dirty="0" smtClean="0">
                <a:latin typeface="Arial"/>
                <a:cs typeface="Arial"/>
              </a:rPr>
              <a:t>Elisa Salvetti</a:t>
            </a:r>
          </a:p>
          <a:p>
            <a:r>
              <a:rPr lang="it-IT" dirty="0" smtClean="0">
                <a:latin typeface="Arial"/>
                <a:cs typeface="Arial"/>
              </a:rPr>
              <a:t>ESPERTO: </a:t>
            </a:r>
            <a:r>
              <a:rPr lang="it-IT" b="1" dirty="0" smtClean="0">
                <a:latin typeface="Arial"/>
                <a:cs typeface="Arial"/>
              </a:rPr>
              <a:t>Maurizio Tinto</a:t>
            </a:r>
            <a:endParaRPr lang="it-IT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5786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 rot="16200000">
            <a:off x="-3102183" y="3258415"/>
            <a:ext cx="6680968" cy="338556"/>
          </a:xfrm>
          <a:prstGeom prst="rect">
            <a:avLst/>
          </a:prstGeom>
          <a:noFill/>
          <a:ln w="12700" cmpd="sng">
            <a:solidFill>
              <a:schemeClr val="accent2">
                <a:lumMod val="75000"/>
                <a:lumOff val="2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 smtClean="0">
                <a:latin typeface="Arial"/>
                <a:cs typeface="Arial"/>
              </a:rPr>
              <a:t>PON “INCLUSIONE SOCIALE E LOTTA AL DISAGIO” </a:t>
            </a:r>
            <a:endParaRPr lang="it-IT" sz="1600" b="1" dirty="0">
              <a:latin typeface="Arial"/>
              <a:cs typeface="Arial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84813" y="334212"/>
            <a:ext cx="3985600" cy="9848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latin typeface="Arial"/>
                <a:cs typeface="Arial"/>
              </a:rPr>
              <a:t>CRITERI</a:t>
            </a:r>
          </a:p>
          <a:p>
            <a:pPr algn="ctr"/>
            <a:r>
              <a:rPr lang="it-IT" b="1" dirty="0" smtClean="0">
                <a:latin typeface="Arial"/>
                <a:cs typeface="Arial"/>
              </a:rPr>
              <a:t>Pubblicati sul sito della scuola</a:t>
            </a:r>
            <a:endParaRPr lang="it-IT" b="1" dirty="0">
              <a:latin typeface="Arial"/>
              <a:cs typeface="Arial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584813" y="1491528"/>
            <a:ext cx="8220829" cy="4894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</a:pPr>
            <a:r>
              <a:rPr lang="it-IT" b="1" dirty="0">
                <a:latin typeface="Arial"/>
                <a:cs typeface="Arial"/>
              </a:rPr>
              <a:t>- </a:t>
            </a:r>
            <a:r>
              <a:rPr lang="it-IT" dirty="0">
                <a:latin typeface="Arial"/>
                <a:cs typeface="Arial"/>
              </a:rPr>
              <a:t>alunni con potenzialità da sviluppare in ambito linguistico</a:t>
            </a:r>
          </a:p>
          <a:p>
            <a:pPr algn="just">
              <a:lnSpc>
                <a:spcPts val="2500"/>
              </a:lnSpc>
            </a:pPr>
            <a:r>
              <a:rPr lang="it-IT" b="1" dirty="0">
                <a:latin typeface="Arial"/>
                <a:cs typeface="Arial"/>
              </a:rPr>
              <a:t>- </a:t>
            </a:r>
            <a:r>
              <a:rPr lang="it-IT" dirty="0">
                <a:latin typeface="Arial"/>
                <a:cs typeface="Arial"/>
              </a:rPr>
              <a:t>alunni con potenzialità da sviluppare in ambito logico matematico</a:t>
            </a:r>
          </a:p>
          <a:p>
            <a:pPr algn="just">
              <a:lnSpc>
                <a:spcPts val="2500"/>
              </a:lnSpc>
            </a:pPr>
            <a:r>
              <a:rPr lang="it-IT" b="1" dirty="0">
                <a:latin typeface="Arial"/>
                <a:cs typeface="Arial"/>
              </a:rPr>
              <a:t>- </a:t>
            </a:r>
            <a:r>
              <a:rPr lang="it-IT" dirty="0">
                <a:latin typeface="Arial"/>
                <a:cs typeface="Arial"/>
              </a:rPr>
              <a:t>alunni con potenzialità da sviluppare nelle discipline di studio </a:t>
            </a:r>
            <a:endParaRPr lang="it-IT" b="1" dirty="0" smtClean="0">
              <a:latin typeface="Arial"/>
              <a:cs typeface="Arial"/>
            </a:endParaRPr>
          </a:p>
          <a:p>
            <a:pPr algn="just">
              <a:lnSpc>
                <a:spcPts val="2500"/>
              </a:lnSpc>
            </a:pPr>
            <a:r>
              <a:rPr lang="it-IT" b="1" dirty="0" smtClean="0">
                <a:latin typeface="Arial"/>
                <a:cs typeface="Arial"/>
              </a:rPr>
              <a:t>- </a:t>
            </a:r>
            <a:r>
              <a:rPr lang="it-IT" dirty="0" smtClean="0">
                <a:latin typeface="Arial"/>
                <a:cs typeface="Arial"/>
              </a:rPr>
              <a:t>alunni </a:t>
            </a:r>
            <a:r>
              <a:rPr lang="it-IT" dirty="0">
                <a:latin typeface="Arial"/>
                <a:cs typeface="Arial"/>
              </a:rPr>
              <a:t>per i quali gli ambiti descritti nel progetto  possano aumentare la motivazione, favorire il decentramento del proprio punto di vista e la capacità di rispondere alle richieste della scuola, soprattutto in ambito disciplinare.</a:t>
            </a:r>
          </a:p>
          <a:p>
            <a:pPr algn="just">
              <a:lnSpc>
                <a:spcPts val="2500"/>
              </a:lnSpc>
            </a:pPr>
            <a:r>
              <a:rPr lang="it-IT" b="1" dirty="0" smtClean="0">
                <a:latin typeface="Arial"/>
                <a:cs typeface="Arial"/>
              </a:rPr>
              <a:t>- </a:t>
            </a:r>
            <a:r>
              <a:rPr lang="it-IT" dirty="0" smtClean="0">
                <a:latin typeface="Arial"/>
                <a:cs typeface="Arial"/>
              </a:rPr>
              <a:t>alunni </a:t>
            </a:r>
            <a:r>
              <a:rPr lang="it-IT" dirty="0">
                <a:latin typeface="Arial"/>
                <a:cs typeface="Arial"/>
              </a:rPr>
              <a:t>che devono aumentare l'autostima e acquisire fiducia nelle proprie capacità</a:t>
            </a:r>
          </a:p>
          <a:p>
            <a:pPr algn="just">
              <a:lnSpc>
                <a:spcPts val="2500"/>
              </a:lnSpc>
            </a:pPr>
            <a:r>
              <a:rPr lang="it-IT" b="1" dirty="0" smtClean="0">
                <a:latin typeface="Arial"/>
                <a:cs typeface="Arial"/>
              </a:rPr>
              <a:t>- </a:t>
            </a:r>
            <a:r>
              <a:rPr lang="it-IT" dirty="0" smtClean="0">
                <a:latin typeface="Arial"/>
                <a:cs typeface="Arial"/>
              </a:rPr>
              <a:t>alunni </a:t>
            </a:r>
            <a:r>
              <a:rPr lang="it-IT" dirty="0">
                <a:latin typeface="Arial"/>
                <a:cs typeface="Arial"/>
              </a:rPr>
              <a:t>che hanno capacità relazionali tali da attivare una relazione </a:t>
            </a:r>
            <a:r>
              <a:rPr lang="it-IT" dirty="0" smtClean="0">
                <a:latin typeface="Arial"/>
                <a:cs typeface="Arial"/>
              </a:rPr>
              <a:t>d’aiuto </a:t>
            </a:r>
            <a:r>
              <a:rPr lang="it-IT" dirty="0">
                <a:latin typeface="Arial"/>
                <a:cs typeface="Arial"/>
              </a:rPr>
              <a:t>tra pari </a:t>
            </a:r>
          </a:p>
          <a:p>
            <a:pPr algn="just">
              <a:lnSpc>
                <a:spcPts val="2500"/>
              </a:lnSpc>
            </a:pPr>
            <a:r>
              <a:rPr lang="it-IT" b="1" dirty="0" smtClean="0">
                <a:latin typeface="Arial"/>
                <a:cs typeface="Arial"/>
              </a:rPr>
              <a:t>- </a:t>
            </a:r>
            <a:r>
              <a:rPr lang="it-IT" dirty="0" smtClean="0">
                <a:latin typeface="Arial"/>
                <a:cs typeface="Arial"/>
              </a:rPr>
              <a:t>alunni </a:t>
            </a:r>
            <a:r>
              <a:rPr lang="it-IT" dirty="0">
                <a:latin typeface="Arial"/>
                <a:cs typeface="Arial"/>
              </a:rPr>
              <a:t>che sono capaci di assumere il ruolo di tutor </a:t>
            </a:r>
            <a:r>
              <a:rPr lang="it-IT" dirty="0" smtClean="0">
                <a:latin typeface="Arial"/>
                <a:cs typeface="Arial"/>
              </a:rPr>
              <a:t>all'interno </a:t>
            </a:r>
            <a:r>
              <a:rPr lang="it-IT" dirty="0">
                <a:latin typeface="Arial"/>
                <a:cs typeface="Arial"/>
              </a:rPr>
              <a:t>di un </a:t>
            </a:r>
            <a:r>
              <a:rPr lang="it-IT" dirty="0" smtClean="0">
                <a:latin typeface="Arial"/>
                <a:cs typeface="Arial"/>
              </a:rPr>
              <a:t>gruppo</a:t>
            </a:r>
            <a:endParaRPr lang="it-IT" dirty="0">
              <a:latin typeface="Arial"/>
              <a:cs typeface="Arial"/>
            </a:endParaRPr>
          </a:p>
          <a:p>
            <a:pPr algn="just">
              <a:lnSpc>
                <a:spcPts val="2500"/>
              </a:lnSpc>
            </a:pPr>
            <a:r>
              <a:rPr lang="it-IT" b="1" dirty="0">
                <a:latin typeface="Arial"/>
                <a:cs typeface="Arial"/>
              </a:rPr>
              <a:t>-</a:t>
            </a:r>
            <a:r>
              <a:rPr lang="it-IT" dirty="0" smtClean="0">
                <a:latin typeface="Arial"/>
                <a:cs typeface="Arial"/>
              </a:rPr>
              <a:t> alunni </a:t>
            </a:r>
            <a:r>
              <a:rPr lang="it-IT" dirty="0">
                <a:latin typeface="Arial"/>
                <a:cs typeface="Arial"/>
              </a:rPr>
              <a:t>che </a:t>
            </a:r>
            <a:r>
              <a:rPr lang="it-IT" dirty="0" smtClean="0">
                <a:latin typeface="Arial"/>
                <a:cs typeface="Arial"/>
              </a:rPr>
              <a:t>necessitano </a:t>
            </a:r>
            <a:r>
              <a:rPr lang="it-IT" dirty="0">
                <a:latin typeface="Arial"/>
                <a:cs typeface="Arial"/>
              </a:rPr>
              <a:t>di far emergere le proprie </a:t>
            </a:r>
            <a:r>
              <a:rPr lang="it-IT" dirty="0" smtClean="0">
                <a:latin typeface="Arial"/>
                <a:cs typeface="Arial"/>
              </a:rPr>
              <a:t>competenze </a:t>
            </a:r>
            <a:r>
              <a:rPr lang="it-IT" dirty="0">
                <a:latin typeface="Arial"/>
                <a:cs typeface="Arial"/>
              </a:rPr>
              <a:t>in contesti extrascolastici</a:t>
            </a:r>
          </a:p>
          <a:p>
            <a:pPr algn="just">
              <a:lnSpc>
                <a:spcPts val="2500"/>
              </a:lnSpc>
            </a:pPr>
            <a:r>
              <a:rPr lang="it-IT" b="1" dirty="0" smtClean="0">
                <a:latin typeface="Arial"/>
                <a:cs typeface="Arial"/>
              </a:rPr>
              <a:t>- </a:t>
            </a:r>
            <a:r>
              <a:rPr lang="it-IT" dirty="0">
                <a:latin typeface="Arial"/>
                <a:cs typeface="Arial"/>
              </a:rPr>
              <a:t>a</a:t>
            </a:r>
            <a:r>
              <a:rPr lang="it-IT" dirty="0" smtClean="0">
                <a:latin typeface="Arial"/>
                <a:cs typeface="Arial"/>
              </a:rPr>
              <a:t>lunni che hanno </a:t>
            </a:r>
            <a:r>
              <a:rPr lang="it-IT" dirty="0">
                <a:latin typeface="Arial"/>
                <a:cs typeface="Arial"/>
              </a:rPr>
              <a:t>una certificazione BES, un </a:t>
            </a:r>
            <a:r>
              <a:rPr lang="it-IT" dirty="0" err="1">
                <a:latin typeface="Arial"/>
                <a:cs typeface="Arial"/>
              </a:rPr>
              <a:t>pdp</a:t>
            </a:r>
            <a:r>
              <a:rPr lang="it-IT" dirty="0">
                <a:latin typeface="Arial"/>
                <a:cs typeface="Arial"/>
              </a:rPr>
              <a:t>, una diagnosi che </a:t>
            </a:r>
            <a:r>
              <a:rPr lang="it-IT" dirty="0" smtClean="0">
                <a:latin typeface="Arial"/>
                <a:cs typeface="Arial"/>
              </a:rPr>
              <a:t>sia compatibile con la  partecipazione</a:t>
            </a:r>
            <a:r>
              <a:rPr lang="it-IT" b="1" dirty="0" smtClean="0">
                <a:latin typeface="Arial"/>
                <a:cs typeface="Arial"/>
              </a:rPr>
              <a:t> </a:t>
            </a:r>
            <a:r>
              <a:rPr lang="it-IT" dirty="0">
                <a:latin typeface="Arial"/>
                <a:cs typeface="Arial"/>
              </a:rPr>
              <a:t>al progetto in autonomia e sicurezza 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7175498" y="551486"/>
            <a:ext cx="1780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dirty="0" smtClean="0">
                <a:solidFill>
                  <a:schemeClr val="bg1"/>
                </a:solidFill>
              </a:rPr>
              <a:t>PON</a:t>
            </a:r>
            <a:endParaRPr lang="it-IT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12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564</TotalTime>
  <Words>733</Words>
  <Application>Microsoft Macintosh PowerPoint</Application>
  <PresentationFormat>Presentazione su schermo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Plaza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Paola Luchesa</dc:creator>
  <cp:lastModifiedBy>Paola Luchesa</cp:lastModifiedBy>
  <cp:revision>33</cp:revision>
  <dcterms:created xsi:type="dcterms:W3CDTF">2018-05-23T08:12:50Z</dcterms:created>
  <dcterms:modified xsi:type="dcterms:W3CDTF">2018-06-19T09:54:52Z</dcterms:modified>
</cp:coreProperties>
</file>