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9" r:id="rId3"/>
    <p:sldId id="260" r:id="rId4"/>
    <p:sldId id="261" r:id="rId5"/>
    <p:sldId id="257" r:id="rId6"/>
    <p:sldId id="284" r:id="rId7"/>
    <p:sldId id="258" r:id="rId8"/>
    <p:sldId id="265" r:id="rId9"/>
    <p:sldId id="263" r:id="rId10"/>
    <p:sldId id="285" r:id="rId11"/>
    <p:sldId id="286" r:id="rId12"/>
    <p:sldId id="266" r:id="rId13"/>
    <p:sldId id="267" r:id="rId14"/>
    <p:sldId id="268" r:id="rId15"/>
    <p:sldId id="269" r:id="rId16"/>
    <p:sldId id="270" r:id="rId17"/>
    <p:sldId id="271" r:id="rId18"/>
    <p:sldId id="287" r:id="rId19"/>
    <p:sldId id="288" r:id="rId20"/>
    <p:sldId id="289" r:id="rId21"/>
    <p:sldId id="290" r:id="rId22"/>
    <p:sldId id="291" r:id="rId23"/>
    <p:sldId id="272" r:id="rId24"/>
    <p:sldId id="273" r:id="rId25"/>
    <p:sldId id="274" r:id="rId26"/>
    <p:sldId id="275" r:id="rId27"/>
    <p:sldId id="276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77" r:id="rId36"/>
    <p:sldId id="278" r:id="rId37"/>
    <p:sldId id="279" r:id="rId38"/>
    <p:sldId id="280" r:id="rId39"/>
    <p:sldId id="281" r:id="rId40"/>
    <p:sldId id="283" r:id="rId41"/>
    <p:sldId id="282" r:id="rId4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03261-3E82-4B5C-BF4B-515C317A4B8F}" type="datetimeFigureOut">
              <a:rPr lang="it-IT" smtClean="0"/>
              <a:t>06/05/2016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4A1FD-D1E4-4D6B-822B-5701DE0B9C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9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121019D-6995-4E5D-A03D-50A74E0D0476}" type="datetime1">
              <a:rPr lang="it-IT" smtClean="0"/>
              <a:t>06/05/2016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8E8-3BD0-4086-BBDA-11809A772AA2}" type="datetime1">
              <a:rPr lang="it-IT" smtClean="0"/>
              <a:t>06/05/2016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C9B6-4B12-4F14-BC66-2F3F5277F23F}" type="datetime1">
              <a:rPr lang="it-IT" smtClean="0"/>
              <a:t>06/05/2016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C3DBA-857B-4798-B0B2-3D214B23D64F}" type="datetime1">
              <a:rPr lang="it-IT" smtClean="0"/>
              <a:t>06/05/2016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C8A9-89AE-4D54-A83C-1852EA79DAF6}" type="datetime1">
              <a:rPr lang="it-IT" smtClean="0"/>
              <a:t>06/05/2016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F4FB-3778-436E-96B6-2FC49BE5608E}" type="datetime1">
              <a:rPr lang="it-IT" smtClean="0"/>
              <a:t>06/05/2016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98E4-90BB-4FED-8D27-640EB6AF1F19}" type="datetime1">
              <a:rPr lang="it-IT" smtClean="0"/>
              <a:t>06/05/2016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DB08C-D035-447B-BCC4-D217854269CB}" type="datetime1">
              <a:rPr lang="it-IT" smtClean="0"/>
              <a:t>06/05/2016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AA48-40F2-4353-B75C-A34B9D64C65E}" type="datetime1">
              <a:rPr lang="it-IT" smtClean="0"/>
              <a:t>06/05/2016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A338-24DE-4CA8-A543-9F384AE75E10}" type="datetime1">
              <a:rPr lang="it-IT" smtClean="0"/>
              <a:t>06/05/2016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9180-BBF3-49E9-974B-C8FD309BEA20}" type="datetime1">
              <a:rPr lang="it-IT" smtClean="0"/>
              <a:t>06/05/2016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F2EC08-667A-48AD-8E1C-0851653A2BB5}" type="datetime1">
              <a:rPr lang="it-IT" smtClean="0"/>
              <a:t>06/05/2016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FA8BBF-892C-4564-8546-80489ED483D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INCLUSIONE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Accoglienza alunni stranieri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Dirigente </a:t>
            </a:r>
            <a:r>
              <a:rPr lang="it-IT" dirty="0" err="1" smtClean="0"/>
              <a:t>Scolast</a:t>
            </a:r>
            <a:r>
              <a:rPr lang="it-IT" smtClean="0"/>
              <a:t>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5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Linee guida per l’accoglienza e l’integrazione degli alunni stranieri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b="1" dirty="0" smtClean="0"/>
              <a:t>Inizio</a:t>
            </a:r>
            <a:r>
              <a:rPr lang="en-US" b="1" dirty="0" smtClean="0"/>
              <a:t> </a:t>
            </a:r>
            <a:r>
              <a:rPr lang="en-US" b="1" dirty="0" smtClean="0"/>
              <a:t>anno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it-IT" b="1" dirty="0" smtClean="0"/>
              <a:t>Iscrizione</a:t>
            </a:r>
            <a:r>
              <a:rPr lang="en-US" b="1" dirty="0" smtClean="0"/>
              <a:t> </a:t>
            </a:r>
            <a:r>
              <a:rPr lang="en-US" b="1" dirty="0" smtClean="0"/>
              <a:t>on – line.</a:t>
            </a:r>
            <a:endParaRPr lang="it-IT" b="1" dirty="0" smtClean="0"/>
          </a:p>
          <a:p>
            <a:pPr>
              <a:buNone/>
            </a:pPr>
            <a:r>
              <a:rPr lang="it-IT" dirty="0" smtClean="0"/>
              <a:t>Procedura</a:t>
            </a:r>
            <a:r>
              <a:rPr lang="en-US" dirty="0" smtClean="0"/>
              <a:t> </a:t>
            </a:r>
            <a:r>
              <a:rPr lang="en-US" dirty="0" smtClean="0"/>
              <a:t>on line dal 2013/14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 algn="just">
              <a:buNone/>
            </a:pPr>
            <a:r>
              <a:rPr lang="en-US" i="1" dirty="0" smtClean="0"/>
              <a:t>(</a:t>
            </a:r>
            <a:r>
              <a:rPr lang="en-US" i="1" dirty="0" err="1" smtClean="0"/>
              <a:t>registrazione</a:t>
            </a:r>
            <a:r>
              <a:rPr lang="en-US" i="1" dirty="0" smtClean="0"/>
              <a:t> al </a:t>
            </a:r>
            <a:r>
              <a:rPr lang="en-US" i="1" dirty="0" err="1" smtClean="0"/>
              <a:t>portale</a:t>
            </a:r>
            <a:endParaRPr lang="it-IT" dirty="0" smtClean="0"/>
          </a:p>
          <a:p>
            <a:pPr algn="just">
              <a:buNone/>
            </a:pPr>
            <a:r>
              <a:rPr lang="en-US" i="1" u="heavy" dirty="0" smtClean="0"/>
              <a:t>www.iscrizioni.istruzione.it</a:t>
            </a:r>
            <a:r>
              <a:rPr lang="en-US" i="1" dirty="0" smtClean="0"/>
              <a:t>)</a:t>
            </a:r>
            <a:endParaRPr lang="it-IT" dirty="0" smtClean="0"/>
          </a:p>
          <a:p>
            <a:pPr algn="just">
              <a:buNone/>
            </a:pPr>
            <a:r>
              <a:rPr lang="it-IT" i="1" dirty="0" smtClean="0"/>
              <a:t>successiva compilazione della domanda</a:t>
            </a:r>
          </a:p>
          <a:p>
            <a:pPr algn="just">
              <a:buNone/>
            </a:pPr>
            <a:r>
              <a:rPr lang="en-US" i="1" dirty="0" err="1" smtClean="0"/>
              <a:t>predisposta</a:t>
            </a:r>
            <a:r>
              <a:rPr lang="en-US" i="1" dirty="0" smtClean="0"/>
              <a:t> </a:t>
            </a:r>
            <a:r>
              <a:rPr lang="en-US" i="1" dirty="0" err="1" smtClean="0"/>
              <a:t>dalle</a:t>
            </a:r>
            <a:r>
              <a:rPr lang="en-US" i="1" dirty="0" smtClean="0"/>
              <a:t> </a:t>
            </a:r>
            <a:r>
              <a:rPr lang="en-US" i="1" dirty="0" err="1" smtClean="0"/>
              <a:t>scuole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682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Iscrizioni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85926"/>
            <a:ext cx="6777317" cy="435771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In </a:t>
            </a:r>
            <a:r>
              <a:rPr lang="en-US" b="1" dirty="0" err="1" smtClean="0"/>
              <a:t>corso</a:t>
            </a:r>
            <a:r>
              <a:rPr lang="en-US" b="1" dirty="0" smtClean="0"/>
              <a:t> d’ anno </a:t>
            </a:r>
            <a:r>
              <a:rPr lang="en-US" dirty="0" err="1" smtClean="0"/>
              <a:t>Individuazione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e </a:t>
            </a:r>
            <a:r>
              <a:rPr lang="en-US" dirty="0" err="1" smtClean="0"/>
              <a:t>dell’anno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frequenza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b="1" dirty="0" err="1" smtClean="0"/>
              <a:t>Criterio</a:t>
            </a:r>
            <a:r>
              <a:rPr lang="en-US" b="1" dirty="0" smtClean="0"/>
              <a:t> </a:t>
            </a:r>
            <a:r>
              <a:rPr lang="en-US" b="1" dirty="0" err="1" smtClean="0"/>
              <a:t>generale</a:t>
            </a:r>
            <a:endParaRPr lang="it-IT" dirty="0" smtClean="0"/>
          </a:p>
          <a:p>
            <a:pPr>
              <a:buNone/>
            </a:pPr>
            <a:r>
              <a:rPr lang="en-US" i="1" dirty="0" err="1" smtClean="0"/>
              <a:t>Corrispondenza</a:t>
            </a:r>
            <a:r>
              <a:rPr lang="en-US" i="1" dirty="0" smtClean="0"/>
              <a:t> </a:t>
            </a:r>
            <a:r>
              <a:rPr lang="en-US" i="1" dirty="0" err="1" smtClean="0"/>
              <a:t>età</a:t>
            </a:r>
            <a:r>
              <a:rPr lang="en-US" i="1" dirty="0" smtClean="0"/>
              <a:t> </a:t>
            </a:r>
            <a:r>
              <a:rPr lang="en-US" i="1" dirty="0" err="1" smtClean="0"/>
              <a:t>anagrafica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b="1" dirty="0" err="1" smtClean="0"/>
              <a:t>Criteri</a:t>
            </a:r>
            <a:r>
              <a:rPr lang="en-US" b="1" dirty="0" smtClean="0"/>
              <a:t> </a:t>
            </a:r>
            <a:r>
              <a:rPr lang="en-US" b="1" dirty="0" err="1" smtClean="0"/>
              <a:t>specifici</a:t>
            </a:r>
            <a:r>
              <a:rPr lang="en-US" b="1" dirty="0" smtClean="0"/>
              <a:t> </a:t>
            </a:r>
            <a:r>
              <a:rPr lang="en-US" b="1" dirty="0" err="1" smtClean="0"/>
              <a:t>deliberati</a:t>
            </a:r>
            <a:r>
              <a:rPr lang="en-US" b="1" dirty="0" smtClean="0"/>
              <a:t> </a:t>
            </a:r>
            <a:r>
              <a:rPr lang="en-US" b="1" dirty="0" err="1" smtClean="0"/>
              <a:t>dal</a:t>
            </a:r>
            <a:r>
              <a:rPr lang="en-US" b="1" dirty="0" smtClean="0"/>
              <a:t> CD </a:t>
            </a:r>
          </a:p>
          <a:p>
            <a:pPr>
              <a:buNone/>
            </a:pPr>
            <a:r>
              <a:rPr lang="en-US" i="1" dirty="0" err="1" smtClean="0"/>
              <a:t>Iscrizione</a:t>
            </a:r>
            <a:r>
              <a:rPr lang="en-US" i="1" dirty="0" smtClean="0"/>
              <a:t> a </a:t>
            </a:r>
            <a:r>
              <a:rPr lang="en-US" i="1" dirty="0" err="1" smtClean="0"/>
              <a:t>classe</a:t>
            </a:r>
            <a:r>
              <a:rPr lang="en-US" i="1" dirty="0" smtClean="0"/>
              <a:t> </a:t>
            </a:r>
            <a:r>
              <a:rPr lang="en-US" i="1" dirty="0" err="1" smtClean="0"/>
              <a:t>diversa</a:t>
            </a:r>
            <a:r>
              <a:rPr lang="en-US" i="1" dirty="0" smtClean="0"/>
              <a:t> in </a:t>
            </a:r>
            <a:r>
              <a:rPr lang="en-US" i="1" dirty="0" err="1" smtClean="0"/>
              <a:t>relazione</a:t>
            </a:r>
            <a:r>
              <a:rPr lang="en-US" i="1" dirty="0" smtClean="0"/>
              <a:t>  a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i="1" dirty="0" err="1" smtClean="0"/>
              <a:t>Competenze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i="1" dirty="0" err="1" smtClean="0"/>
              <a:t>Abilità</a:t>
            </a:r>
            <a:endParaRPr lang="it-IT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i="1" dirty="0" err="1" smtClean="0"/>
              <a:t>Livelli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conoscenza</a:t>
            </a:r>
            <a:r>
              <a:rPr lang="en-US" i="1" dirty="0" smtClean="0"/>
              <a:t> </a:t>
            </a:r>
            <a:r>
              <a:rPr lang="en-US" i="1" dirty="0" err="1" smtClean="0"/>
              <a:t>della</a:t>
            </a:r>
            <a:r>
              <a:rPr lang="en-US" i="1" dirty="0" smtClean="0"/>
              <a:t> lingua </a:t>
            </a:r>
            <a:r>
              <a:rPr lang="en-US" i="1" dirty="0" err="1" smtClean="0"/>
              <a:t>italiana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2121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492896"/>
            <a:ext cx="6777317" cy="3339733"/>
          </a:xfrm>
        </p:spPr>
        <p:txBody>
          <a:bodyPr>
            <a:normAutofit fontScale="92500"/>
          </a:bodyPr>
          <a:lstStyle/>
          <a:p>
            <a:pPr algn="just"/>
            <a:r>
              <a:rPr lang="it-IT" u="sng" dirty="0" smtClean="0"/>
              <a:t>La mancanza delle vaccinazioni obbligatorie </a:t>
            </a:r>
            <a:r>
              <a:rPr lang="it-IT" dirty="0" smtClean="0"/>
              <a:t>non può precludere l’ingresso a scuola né la regolare frequenza . Se la famiglia dichiara di non voler vaccinare il minore il Capo di Istituto comunica la circostanza all’ASL di competenza.</a:t>
            </a:r>
          </a:p>
          <a:p>
            <a:pPr algn="just"/>
            <a:r>
              <a:rPr lang="it-IT" dirty="0" smtClean="0"/>
              <a:t>E’ utile riuscire ad accertare alcuni livelli di competenze ed abilità per definire l’assegnazione della classe.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51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980728"/>
            <a:ext cx="7024744" cy="118993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Rimane fondamentale il criterio generale di inserire l’alunno secondo l’età anagrafica( art. 45 DPR 349/99 ).</a:t>
            </a:r>
          </a:p>
          <a:p>
            <a:pPr algn="just"/>
            <a:r>
              <a:rPr lang="it-IT" dirty="0" smtClean="0"/>
              <a:t>Slittamenti di un anno su classe inferiore vanno ponderati con molta attenzione in relazione ai benefici che potrebbero apportare.</a:t>
            </a:r>
          </a:p>
          <a:p>
            <a:pPr algn="just"/>
            <a:r>
              <a:rPr lang="it-IT" dirty="0" smtClean="0"/>
              <a:t>Scelte diverse andranno valutate caso per caso dalle istituzioni scolastiche.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08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 un pieno inserimento è necessario che l’alunno trascorra tutto il tempo scuola nel gruppo classe, fatta eccezione per progetti didattici specifici ad esempio l’apprendimento della lingua italiana, previsti dal piano di studi personalizzato.</a:t>
            </a:r>
          </a:p>
          <a:p>
            <a:pPr marL="0" indent="0">
              <a:buNone/>
            </a:pPr>
            <a:r>
              <a:rPr lang="it-IT" dirty="0" smtClean="0"/>
              <a:t>L’immersione in un contesto di seconda lingua parlata da adulti e compagni facilita l’apprendimento del linguaggio funzionale.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61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Obiettivo prioritario: acquisizione di una buona competenza nell’italiano scritto e parlato, nelle forme ricettive e produttive, per assicurare uno dei principali fattori di successo scolastico e di inclusione sociale.</a:t>
            </a:r>
          </a:p>
          <a:p>
            <a:r>
              <a:rPr lang="it-IT" dirty="0" smtClean="0"/>
              <a:t>Sviluppare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</a:t>
            </a:r>
            <a:r>
              <a:rPr lang="it-IT" dirty="0" smtClean="0"/>
              <a:t>la lingua per comunicare;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l</a:t>
            </a:r>
            <a:r>
              <a:rPr lang="it-IT" dirty="0" smtClean="0"/>
              <a:t>a lingua per lo studio.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405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lingua per comunicare può essere appresa nell’arco di tempo che va da un mese a un anno in base a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età;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Lingua di origine;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Utilizzo in ambiente extra – scolastico.</a:t>
            </a:r>
          </a:p>
          <a:p>
            <a:pPr marL="0" indent="0">
              <a:buNone/>
            </a:pPr>
            <a:r>
              <a:rPr lang="it-IT" dirty="0" smtClean="0"/>
              <a:t>Occorre che tutti i docenti della classe siano coinvolti.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486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lingua per lo studio : rappresenta il principale ostacolo per l’apprendimento delle varie discipline.</a:t>
            </a:r>
          </a:p>
          <a:p>
            <a:endParaRPr lang="it-IT" dirty="0" smtClean="0"/>
          </a:p>
          <a:p>
            <a:r>
              <a:rPr lang="it-IT" b="1" dirty="0"/>
              <a:t>Il compito dell’insegnante è pertanto quello di guidare l’alunno dal </a:t>
            </a:r>
            <a:r>
              <a:rPr lang="it-IT" b="1" i="1" dirty="0"/>
              <a:t>comunicare e basta</a:t>
            </a:r>
            <a:r>
              <a:rPr lang="it-IT" b="1" dirty="0"/>
              <a:t> </a:t>
            </a:r>
            <a:r>
              <a:rPr lang="it-IT" b="1" dirty="0" smtClean="0"/>
              <a:t>al </a:t>
            </a:r>
            <a:r>
              <a:rPr lang="it-IT" b="1" i="1" dirty="0" smtClean="0"/>
              <a:t>comunicare </a:t>
            </a:r>
            <a:r>
              <a:rPr lang="it-IT" b="1" i="1" dirty="0"/>
              <a:t>bene</a:t>
            </a:r>
            <a:r>
              <a:rPr lang="it-IT" b="1" dirty="0"/>
              <a:t>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990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Buone pratiche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ACCOGLIENZA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just">
              <a:buNone/>
            </a:pPr>
            <a:r>
              <a:rPr lang="en-US" dirty="0" smtClean="0"/>
              <a:t>Le </a:t>
            </a:r>
            <a:r>
              <a:rPr lang="en-US" dirty="0" err="1" smtClean="0"/>
              <a:t>Scuole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tempo </a:t>
            </a:r>
            <a:r>
              <a:rPr lang="en-US" dirty="0" err="1" smtClean="0"/>
              <a:t>consolidato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partendo</a:t>
            </a:r>
            <a:r>
              <a:rPr lang="en-US" dirty="0" smtClean="0"/>
              <a:t> </a:t>
            </a:r>
            <a:r>
              <a:rPr lang="en-US" dirty="0" err="1" smtClean="0"/>
              <a:t>dall’osservanza</a:t>
            </a:r>
            <a:r>
              <a:rPr lang="en-US" dirty="0" smtClean="0"/>
              <a:t> </a:t>
            </a:r>
            <a:r>
              <a:rPr lang="en-US" dirty="0" err="1" smtClean="0"/>
              <a:t>burocratica</a:t>
            </a:r>
            <a:r>
              <a:rPr lang="en-US" dirty="0" smtClean="0"/>
              <a:t> via </a:t>
            </a:r>
            <a:r>
              <a:rPr lang="en-US" dirty="0" err="1" smtClean="0"/>
              <a:t>via</a:t>
            </a:r>
            <a:r>
              <a:rPr lang="en-US" dirty="0" smtClean="0"/>
              <a:t> è </a:t>
            </a:r>
            <a:r>
              <a:rPr lang="en-US" dirty="0" err="1" smtClean="0"/>
              <a:t>diventata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attenta</a:t>
            </a:r>
            <a:r>
              <a:rPr lang="en-US" dirty="0" smtClean="0"/>
              <a:t> e </a:t>
            </a:r>
            <a:r>
              <a:rPr lang="en-US" dirty="0" err="1" smtClean="0"/>
              <a:t>sensibile</a:t>
            </a:r>
            <a:r>
              <a:rPr lang="en-US" dirty="0" smtClean="0"/>
              <a:t> </a:t>
            </a:r>
            <a:r>
              <a:rPr lang="en-US" dirty="0" err="1" smtClean="0"/>
              <a:t>all’esigenza</a:t>
            </a:r>
            <a:r>
              <a:rPr lang="en-US" dirty="0" smtClean="0"/>
              <a:t> </a:t>
            </a:r>
            <a:r>
              <a:rPr lang="en-US" dirty="0" err="1" smtClean="0"/>
              <a:t>dell’alunno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i="1" dirty="0" err="1" smtClean="0"/>
              <a:t>protocolli</a:t>
            </a:r>
            <a:r>
              <a:rPr lang="en-US" i="1" dirty="0" smtClean="0"/>
              <a:t> </a:t>
            </a:r>
            <a:r>
              <a:rPr lang="en-US" i="1" dirty="0" err="1" smtClean="0"/>
              <a:t>d’accoglienza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Buone pratiche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ITALIANO L2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en-US" i="1" dirty="0" smtClean="0"/>
              <a:t>Per </a:t>
            </a:r>
            <a:r>
              <a:rPr lang="en-US" i="1" dirty="0" err="1" smtClean="0"/>
              <a:t>gli</a:t>
            </a:r>
            <a:r>
              <a:rPr lang="en-US" i="1" dirty="0" smtClean="0"/>
              <a:t> </a:t>
            </a:r>
            <a:r>
              <a:rPr lang="en-US" i="1" dirty="0" err="1" smtClean="0"/>
              <a:t>alunni</a:t>
            </a:r>
            <a:endParaRPr lang="it-IT" dirty="0" smtClean="0"/>
          </a:p>
          <a:p>
            <a:pPr lvl="0">
              <a:buNone/>
            </a:pPr>
            <a:r>
              <a:rPr lang="en-US" dirty="0" err="1" smtClean="0"/>
              <a:t>Individualizzazione</a:t>
            </a:r>
            <a:endParaRPr lang="it-IT" dirty="0" smtClean="0"/>
          </a:p>
          <a:p>
            <a:pPr lvl="0">
              <a:buNone/>
            </a:pPr>
            <a:r>
              <a:rPr lang="en-US" dirty="0" smtClean="0"/>
              <a:t>Peer to peer</a:t>
            </a:r>
            <a:endParaRPr lang="it-IT" dirty="0" smtClean="0"/>
          </a:p>
          <a:p>
            <a:pPr lvl="0">
              <a:buNone/>
            </a:pPr>
            <a:r>
              <a:rPr lang="en-US" dirty="0" err="1" smtClean="0"/>
              <a:t>Laboratori</a:t>
            </a:r>
            <a:r>
              <a:rPr lang="en-US" dirty="0" smtClean="0"/>
              <a:t> </a:t>
            </a:r>
            <a:r>
              <a:rPr lang="en-US" dirty="0" err="1" smtClean="0"/>
              <a:t>alfabetizzazione</a:t>
            </a:r>
            <a:endParaRPr lang="it-IT" dirty="0" smtClean="0"/>
          </a:p>
          <a:p>
            <a:pPr lvl="0">
              <a:buNone/>
            </a:pPr>
            <a:r>
              <a:rPr lang="en-US" dirty="0" err="1" smtClean="0"/>
              <a:t>Personalizzazione</a:t>
            </a:r>
            <a:endParaRPr lang="it-IT" dirty="0" smtClean="0"/>
          </a:p>
          <a:p>
            <a:pPr>
              <a:buNone/>
            </a:pPr>
            <a:r>
              <a:rPr lang="en-US" i="1" dirty="0" smtClean="0"/>
              <a:t>Per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docenti</a:t>
            </a:r>
            <a:endParaRPr lang="it-IT" dirty="0" smtClean="0"/>
          </a:p>
          <a:p>
            <a:pPr lvl="0">
              <a:buNone/>
            </a:pPr>
            <a:r>
              <a:rPr lang="en-US" dirty="0" err="1" smtClean="0"/>
              <a:t>Formazione</a:t>
            </a:r>
            <a:r>
              <a:rPr lang="en-US" dirty="0" smtClean="0"/>
              <a:t> </a:t>
            </a:r>
            <a:r>
              <a:rPr lang="en-US" dirty="0" err="1" smtClean="0"/>
              <a:t>pratiche</a:t>
            </a:r>
            <a:r>
              <a:rPr lang="en-US" dirty="0" smtClean="0"/>
              <a:t> inclusive (</a:t>
            </a:r>
            <a:r>
              <a:rPr lang="en-US" i="1" dirty="0" smtClean="0"/>
              <a:t>cooperative learning</a:t>
            </a:r>
            <a:r>
              <a:rPr lang="en-US" dirty="0" smtClean="0"/>
              <a:t>)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cenni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L’Italia ha scelto la piena integrazione di tutti nella scuola e l’educazione interculturale come suo orizzonte.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</a:t>
            </a:r>
            <a:r>
              <a:rPr lang="it-IT" dirty="0" smtClean="0"/>
              <a:t>C.M. 205 26 Luglio 1990 . La scuola dell’obbligo e gli alunni stranieri. L’educazione interculturale.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C.M. 73 2 Marzo 1994 . Dialogo interculturale e convivenza democratica: l’impegno progettuale della scuola.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9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8682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Buone pratiche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85926"/>
            <a:ext cx="6777317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Scuola-famiglia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en-US" dirty="0" err="1" smtClean="0"/>
              <a:t>Risorsa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mediazione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endParaRPr lang="it-IT" dirty="0" smtClean="0"/>
          </a:p>
          <a:p>
            <a:pPr>
              <a:buNone/>
            </a:pPr>
            <a:r>
              <a:rPr lang="en-US" dirty="0" err="1" smtClean="0"/>
              <a:t>Modulistica</a:t>
            </a:r>
            <a:r>
              <a:rPr lang="en-US" dirty="0" smtClean="0"/>
              <a:t> in lingua (</a:t>
            </a:r>
            <a:r>
              <a:rPr lang="en-US" i="1" dirty="0" smtClean="0"/>
              <a:t>per </a:t>
            </a: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comunicazione</a:t>
            </a:r>
            <a:r>
              <a:rPr lang="en-US" i="1" dirty="0" smtClean="0"/>
              <a:t> </a:t>
            </a:r>
            <a:r>
              <a:rPr lang="en-US" i="1" dirty="0" err="1" smtClean="0"/>
              <a:t>più</a:t>
            </a:r>
            <a:r>
              <a:rPr lang="en-US" i="1" dirty="0" smtClean="0"/>
              <a:t> </a:t>
            </a:r>
            <a:r>
              <a:rPr lang="en-US" i="1" dirty="0" err="1" smtClean="0"/>
              <a:t>efficace</a:t>
            </a:r>
            <a:r>
              <a:rPr lang="en-US" i="1" dirty="0" smtClean="0"/>
              <a:t>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en-US" b="1" dirty="0" err="1" smtClean="0"/>
              <a:t>Progetti</a:t>
            </a:r>
            <a:r>
              <a:rPr lang="en-US" b="1" dirty="0" smtClean="0"/>
              <a:t> con le </a:t>
            </a:r>
            <a:r>
              <a:rPr lang="en-US" b="1" dirty="0" err="1" smtClean="0"/>
              <a:t>mamme</a:t>
            </a:r>
            <a:endParaRPr lang="it-IT" b="1" dirty="0" smtClean="0"/>
          </a:p>
          <a:p>
            <a:pPr>
              <a:buNone/>
            </a:pPr>
            <a:r>
              <a:rPr lang="en-US" dirty="0" err="1" smtClean="0"/>
              <a:t>Rappresentanza</a:t>
            </a:r>
            <a:r>
              <a:rPr lang="en-US" dirty="0" smtClean="0"/>
              <a:t> </a:t>
            </a:r>
            <a:r>
              <a:rPr lang="en-US" dirty="0" err="1" smtClean="0"/>
              <a:t>negli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collegiali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275" y="980728"/>
            <a:ext cx="7024744" cy="758262"/>
          </a:xfrm>
        </p:spPr>
        <p:txBody>
          <a:bodyPr/>
          <a:lstStyle/>
          <a:p>
            <a:r>
              <a:rPr lang="it-IT" dirty="0" smtClean="0"/>
              <a:t>Buone pratiche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000" dirty="0" smtClean="0"/>
              <a:t>I </a:t>
            </a:r>
            <a:r>
              <a:rPr lang="en-US" sz="3000" dirty="0" err="1" smtClean="0"/>
              <a:t>libri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</a:t>
            </a:r>
            <a:r>
              <a:rPr lang="en-US" sz="3000" dirty="0" err="1" smtClean="0"/>
              <a:t>testo</a:t>
            </a:r>
            <a:r>
              <a:rPr lang="en-US" sz="3000" dirty="0" smtClean="0"/>
              <a:t> per </a:t>
            </a:r>
            <a:r>
              <a:rPr lang="en-US" sz="3000" dirty="0" err="1" smtClean="0"/>
              <a:t>gli</a:t>
            </a:r>
            <a:r>
              <a:rPr lang="en-US" sz="3000" dirty="0" smtClean="0"/>
              <a:t> </a:t>
            </a:r>
            <a:r>
              <a:rPr lang="en-US" sz="3000" dirty="0" err="1" smtClean="0"/>
              <a:t>alunni</a:t>
            </a:r>
            <a:r>
              <a:rPr lang="en-US" sz="3000" dirty="0" smtClean="0"/>
              <a:t> </a:t>
            </a:r>
            <a:r>
              <a:rPr lang="en-US" sz="3000" dirty="0" err="1" smtClean="0"/>
              <a:t>stranieri</a:t>
            </a:r>
            <a:r>
              <a:rPr lang="en-US" sz="3000" dirty="0" smtClean="0"/>
              <a:t> </a:t>
            </a:r>
            <a:r>
              <a:rPr lang="en-US" sz="3000" dirty="0" err="1" smtClean="0"/>
              <a:t>semplificati</a:t>
            </a:r>
            <a:endParaRPr lang="it-IT" sz="3000" dirty="0" smtClean="0"/>
          </a:p>
          <a:p>
            <a:pPr>
              <a:buNone/>
            </a:pPr>
            <a:endParaRPr lang="it-IT" sz="3000" dirty="0" smtClean="0"/>
          </a:p>
          <a:p>
            <a:pPr>
              <a:buNone/>
            </a:pPr>
            <a:r>
              <a:rPr lang="en-US" sz="3000" dirty="0" smtClean="0"/>
              <a:t> </a:t>
            </a:r>
            <a:endParaRPr lang="it-IT" sz="3000" dirty="0" smtClean="0"/>
          </a:p>
          <a:p>
            <a:pPr>
              <a:buNone/>
            </a:pPr>
            <a:r>
              <a:rPr lang="en-US" sz="3000" dirty="0" smtClean="0"/>
              <a:t> </a:t>
            </a:r>
            <a:endParaRPr lang="it-IT" sz="3000" dirty="0" smtClean="0"/>
          </a:p>
          <a:p>
            <a:pPr>
              <a:buNone/>
            </a:pPr>
            <a:r>
              <a:rPr lang="en-US" sz="3000" i="1" dirty="0" smtClean="0"/>
              <a:t>Per </a:t>
            </a:r>
            <a:r>
              <a:rPr lang="en-US" sz="3000" i="1" dirty="0" err="1" smtClean="0"/>
              <a:t>gli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alunni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diventano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materiali</a:t>
            </a:r>
            <a:r>
              <a:rPr lang="en-US" sz="3000" i="1" dirty="0" smtClean="0"/>
              <a:t> per </a:t>
            </a:r>
            <a:r>
              <a:rPr lang="en-US" sz="3000" i="1" dirty="0" err="1" smtClean="0"/>
              <a:t>l’apprendimento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della</a:t>
            </a:r>
            <a:r>
              <a:rPr lang="en-US" sz="3000" i="1" dirty="0" smtClean="0"/>
              <a:t> lingua </a:t>
            </a:r>
            <a:r>
              <a:rPr lang="en-US" sz="3000" i="1" dirty="0" err="1" smtClean="0"/>
              <a:t>italiana</a:t>
            </a:r>
            <a:endParaRPr lang="it-IT" sz="3000" dirty="0" smtClean="0"/>
          </a:p>
          <a:p>
            <a:pPr>
              <a:buNone/>
            </a:pPr>
            <a:r>
              <a:rPr lang="en-US" sz="3000" dirty="0" smtClean="0"/>
              <a:t> </a:t>
            </a:r>
            <a:endParaRPr lang="it-IT" sz="3000" dirty="0" smtClean="0"/>
          </a:p>
          <a:p>
            <a:pPr>
              <a:buNone/>
            </a:pPr>
            <a:r>
              <a:rPr lang="en-US" sz="3000" dirty="0" smtClean="0"/>
              <a:t> </a:t>
            </a:r>
            <a:endParaRPr lang="it-IT" sz="3000" dirty="0" smtClean="0"/>
          </a:p>
          <a:p>
            <a:pPr>
              <a:buNone/>
            </a:pPr>
            <a:r>
              <a:rPr lang="en-US" sz="3000" i="1" dirty="0" smtClean="0"/>
              <a:t>Per </a:t>
            </a:r>
            <a:r>
              <a:rPr lang="en-US" sz="3000" i="1" dirty="0" err="1" smtClean="0"/>
              <a:t>i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docenti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contengono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indicazioni</a:t>
            </a:r>
            <a:r>
              <a:rPr lang="en-US" sz="3000" i="1" dirty="0" smtClean="0"/>
              <a:t> </a:t>
            </a:r>
            <a:r>
              <a:rPr lang="en-US" sz="3000" i="1" dirty="0" err="1" smtClean="0"/>
              <a:t>metodologiche</a:t>
            </a:r>
            <a:endParaRPr lang="it-IT" sz="3000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Buone pratiche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dirty="0" err="1"/>
              <a:t>Nel</a:t>
            </a:r>
            <a:r>
              <a:rPr lang="en-US" dirty="0"/>
              <a:t> tempo le </a:t>
            </a:r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scuole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passate</a:t>
            </a:r>
            <a:r>
              <a:rPr lang="en-US" dirty="0"/>
              <a:t> da </a:t>
            </a:r>
            <a:r>
              <a:rPr lang="en-US" dirty="0" err="1"/>
              <a:t>progetti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avevano</a:t>
            </a:r>
            <a:r>
              <a:rPr lang="en-US" dirty="0"/>
              <a:t> come focus </a:t>
            </a:r>
            <a:r>
              <a:rPr lang="en-US" dirty="0" err="1"/>
              <a:t>aspetti</a:t>
            </a:r>
            <a:r>
              <a:rPr lang="en-US" dirty="0"/>
              <a:t> </a:t>
            </a:r>
            <a:r>
              <a:rPr lang="en-US" dirty="0" err="1" smtClean="0"/>
              <a:t>culturali</a:t>
            </a:r>
            <a:endParaRPr lang="en-US" dirty="0" smtClean="0"/>
          </a:p>
          <a:p>
            <a:pPr marL="68580" indent="0">
              <a:buNone/>
            </a:pPr>
            <a:endParaRPr lang="it-IT" dirty="0"/>
          </a:p>
          <a:p>
            <a:pPr marL="68580" lvl="0" indent="0">
              <a:buNone/>
            </a:pPr>
            <a:r>
              <a:rPr lang="en-US" dirty="0"/>
              <a:t>Il </a:t>
            </a:r>
            <a:r>
              <a:rPr lang="en-US" dirty="0" err="1"/>
              <a:t>cibo</a:t>
            </a:r>
            <a:endParaRPr lang="it-IT" dirty="0"/>
          </a:p>
          <a:p>
            <a:pPr marL="68580" lvl="0" indent="0">
              <a:buNone/>
            </a:pPr>
            <a:r>
              <a:rPr lang="en-US" dirty="0"/>
              <a:t>I </a:t>
            </a:r>
            <a:r>
              <a:rPr lang="en-US" dirty="0" err="1"/>
              <a:t>giochi</a:t>
            </a:r>
            <a:endParaRPr lang="it-IT" dirty="0"/>
          </a:p>
          <a:p>
            <a:pPr marL="68580" lvl="0" indent="0">
              <a:buNone/>
            </a:pPr>
            <a:r>
              <a:rPr lang="en-US" dirty="0"/>
              <a:t>La </a:t>
            </a:r>
            <a:r>
              <a:rPr lang="en-US" dirty="0" err="1"/>
              <a:t>famiglia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Al </a:t>
            </a:r>
            <a:r>
              <a:rPr lang="en-US" dirty="0" err="1"/>
              <a:t>tentativo</a:t>
            </a:r>
            <a:r>
              <a:rPr lang="en-US" dirty="0"/>
              <a:t> di </a:t>
            </a:r>
            <a:r>
              <a:rPr lang="en-US" dirty="0" err="1"/>
              <a:t>ricostruire</a:t>
            </a:r>
            <a:r>
              <a:rPr lang="en-US" dirty="0"/>
              <a:t> </a:t>
            </a:r>
            <a:r>
              <a:rPr lang="en-US" b="1" i="1" dirty="0" err="1"/>
              <a:t>spezzoni</a:t>
            </a:r>
            <a:r>
              <a:rPr lang="en-US" b="1" i="1" dirty="0"/>
              <a:t> di </a:t>
            </a:r>
            <a:r>
              <a:rPr lang="en-US" b="1" i="1" dirty="0" err="1"/>
              <a:t>curricolo</a:t>
            </a:r>
            <a:r>
              <a:rPr lang="en-US" b="1" i="1" dirty="0"/>
              <a:t> </a:t>
            </a:r>
            <a:r>
              <a:rPr lang="en-US" dirty="0"/>
              <a:t>in</a:t>
            </a:r>
            <a:endParaRPr lang="it-IT" dirty="0"/>
          </a:p>
          <a:p>
            <a:pPr marL="68580" indent="0">
              <a:buNone/>
            </a:pPr>
            <a:r>
              <a:rPr lang="en-US" b="1" i="1" dirty="0" err="1"/>
              <a:t>prospettiva</a:t>
            </a:r>
            <a:r>
              <a:rPr lang="en-US" b="1" i="1" dirty="0"/>
              <a:t> </a:t>
            </a:r>
            <a:r>
              <a:rPr lang="en-US" b="1" i="1" dirty="0" err="1"/>
              <a:t>interculturale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3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E’ possibile </a:t>
            </a:r>
            <a:r>
              <a:rPr lang="it-IT" dirty="0"/>
              <a:t>indicare la meta: </a:t>
            </a:r>
            <a:endParaRPr lang="it-IT" dirty="0" smtClean="0"/>
          </a:p>
          <a:p>
            <a:pPr algn="just"/>
            <a:r>
              <a:rPr lang="it-IT" dirty="0" smtClean="0"/>
              <a:t>l’allievo </a:t>
            </a:r>
            <a:r>
              <a:rPr lang="it-IT" dirty="0"/>
              <a:t>deve arrivare a possedere una competenza comunicativa, ciò significa che egli deve/dovrà arrivare a:</a:t>
            </a:r>
          </a:p>
          <a:p>
            <a:pPr algn="just"/>
            <a:r>
              <a:rPr lang="it-IT" dirty="0"/>
              <a:t>saper recepire, produrre, manipolare testi, ovvero padroneggiare le abilità linguistiche;</a:t>
            </a:r>
          </a:p>
          <a:p>
            <a:pPr algn="just"/>
            <a:r>
              <a:rPr lang="it-IT" dirty="0"/>
              <a:t>saper agire socialmente con la lingua, ovvero saper usare la lingua come strumento di azione in un determinato contesto;</a:t>
            </a:r>
          </a:p>
          <a:p>
            <a:pPr algn="just"/>
            <a:r>
              <a:rPr lang="it-IT" dirty="0"/>
              <a:t>sapere codici, cioè sapere la lingua e saperla integrare con altri codici disponibili per la comunicazione.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027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formazione del personale della scuola</a:t>
            </a:r>
          </a:p>
          <a:p>
            <a:pPr marL="0" indent="0">
              <a:buNone/>
            </a:pPr>
            <a:r>
              <a:rPr lang="it-IT" dirty="0" smtClean="0"/>
              <a:t>L’ educazione interculturale e la prospettiva dell’inclusione deve essere una dimensione trasversale, uno sfondo che accomuna tutti gli insegnanti e gli operatori scolastici.</a:t>
            </a:r>
          </a:p>
          <a:p>
            <a:pPr marL="0" indent="0">
              <a:buNone/>
            </a:pPr>
            <a:r>
              <a:rPr lang="it-IT" b="1" u="sng" dirty="0" smtClean="0"/>
              <a:t>Direttiva MIUR n. 45 /2005 , art. 3 </a:t>
            </a:r>
            <a:r>
              <a:rPr lang="it-IT" dirty="0" smtClean="0"/>
              <a:t>prevede interventi formativi destinati al personale per l’ integrazione degli alunni stranieri.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975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Valutazione alunni stranieri.</a:t>
            </a:r>
          </a:p>
          <a:p>
            <a:pPr marL="0" indent="0">
              <a:buNone/>
            </a:pPr>
            <a:r>
              <a:rPr lang="it-IT" dirty="0" smtClean="0"/>
              <a:t>Art. 45 c. 4 DPR 394/1999 « Il Collegio dei Docenti definisce, in relazione al livello di competenza dei singoli alunni stranieri, il necessario adattamento dei programmi di insegnamento. «  Ne consegue che anche la valutazione subirà degli adattamenti.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821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Per il consiglio di classe che deve valutare alunni stranieri inseriti nel corso dell’anno scolastico – per i quali i piani individualizzati prevedono interventi di educazione linguistica e di messa a punto curricolare - diventa fondamentale conoscere, per quanto possibile, la storia scolastica precedente, gli esiti raggiunti, le caratteristiche delle scuole frequentate, le abilità e le competenze essenziali acquisite. In questo contesto, che privilegia la valutazione formativa rispetto a quella “certificativa” si prendono in considerazione il percorso dell’alunno, i passi realizzati, gli obiettivi possibili, la motivazione e l’impegno e, soprattutto, le potenzialità di apprendimento dimostrate.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614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Linee guida per l’accoglienza e l’integrazione degli alunni stranieri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In particolare, nel momento in cui si decide il passaggio o meno da una classe all’altra o da un grado scolastico al successivo, occorre far riferimento a una pluralità di elementi fra cui non può mancare una previsione di sviluppo dell’alunno. Emerge chiaramente come nell’attuale contesto normativo vengono rafforzati il ruolo e la responsabilità delle istituzioni scolastiche autonome e dei docenti nella valutazione degli alunni.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565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2880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8245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1100" b="1" dirty="0"/>
              <a:t>DPR 122 2009</a:t>
            </a:r>
            <a:endParaRPr lang="it-IT" sz="1100" b="1" dirty="0"/>
          </a:p>
          <a:p>
            <a:pPr marL="68580" indent="0">
              <a:buNone/>
            </a:pPr>
            <a:r>
              <a:rPr lang="en-US" sz="1100" dirty="0"/>
              <a:t>«</a:t>
            </a:r>
            <a:r>
              <a:rPr lang="en-US" sz="1100" i="1" dirty="0" err="1"/>
              <a:t>Gli</a:t>
            </a:r>
            <a:r>
              <a:rPr lang="en-US" sz="1100" i="1" dirty="0"/>
              <a:t> </a:t>
            </a:r>
            <a:r>
              <a:rPr lang="en-US" sz="1100" i="1" dirty="0" err="1"/>
              <a:t>alunni</a:t>
            </a:r>
            <a:r>
              <a:rPr lang="en-US" sz="1100" i="1" dirty="0"/>
              <a:t> </a:t>
            </a:r>
            <a:r>
              <a:rPr lang="en-US" sz="1100" i="1" dirty="0" err="1"/>
              <a:t>stranieri</a:t>
            </a:r>
            <a:r>
              <a:rPr lang="en-US" sz="1100" i="1" dirty="0"/>
              <a:t> </a:t>
            </a:r>
            <a:r>
              <a:rPr lang="en-US" sz="1100" i="1" dirty="0" err="1"/>
              <a:t>minori</a:t>
            </a:r>
            <a:r>
              <a:rPr lang="en-US" sz="1100" i="1" dirty="0"/>
              <a:t>, </a:t>
            </a:r>
            <a:r>
              <a:rPr lang="en-US" sz="1100" i="1" dirty="0" err="1"/>
              <a:t>presenti</a:t>
            </a:r>
            <a:r>
              <a:rPr lang="en-US" sz="1100" i="1" dirty="0"/>
              <a:t> </a:t>
            </a:r>
            <a:r>
              <a:rPr lang="en-US" sz="1100" i="1" dirty="0" err="1"/>
              <a:t>sul</a:t>
            </a:r>
            <a:r>
              <a:rPr lang="en-US" sz="1100" i="1" dirty="0"/>
              <a:t> </a:t>
            </a:r>
            <a:r>
              <a:rPr lang="en-US" sz="1100" i="1" dirty="0" err="1"/>
              <a:t>territorio</a:t>
            </a:r>
            <a:r>
              <a:rPr lang="en-US" sz="1100" i="1" dirty="0"/>
              <a:t> </a:t>
            </a:r>
            <a:r>
              <a:rPr lang="en-US" sz="1100" i="1" dirty="0" err="1"/>
              <a:t>nazionale</a:t>
            </a:r>
            <a:r>
              <a:rPr lang="en-US" sz="1100" i="1" dirty="0"/>
              <a:t>, in </a:t>
            </a:r>
            <a:r>
              <a:rPr lang="en-US" sz="1100" i="1" dirty="0" err="1"/>
              <a:t>quanto</a:t>
            </a:r>
            <a:r>
              <a:rPr lang="en-US" sz="1100" i="1" dirty="0"/>
              <a:t> </a:t>
            </a:r>
            <a:r>
              <a:rPr lang="en-US" sz="1100" i="1" dirty="0" err="1"/>
              <a:t>soggetti</a:t>
            </a:r>
            <a:r>
              <a:rPr lang="en-US" sz="1100" i="1" dirty="0"/>
              <a:t> </a:t>
            </a:r>
            <a:r>
              <a:rPr lang="en-US" sz="1100" i="1" dirty="0" err="1"/>
              <a:t>all’obbligo</a:t>
            </a:r>
            <a:r>
              <a:rPr lang="en-US" sz="1100" i="1" dirty="0"/>
              <a:t> </a:t>
            </a:r>
            <a:r>
              <a:rPr lang="en-US" sz="1100" i="1" dirty="0" err="1"/>
              <a:t>d’istruzione</a:t>
            </a:r>
            <a:r>
              <a:rPr lang="en-US" sz="1100" i="1" dirty="0"/>
              <a:t> </a:t>
            </a:r>
            <a:r>
              <a:rPr lang="en-US" sz="1100" i="1" dirty="0" err="1"/>
              <a:t>sono</a:t>
            </a:r>
            <a:r>
              <a:rPr lang="en-US" sz="1100" i="1" dirty="0"/>
              <a:t> </a:t>
            </a:r>
            <a:r>
              <a:rPr lang="en-US" sz="1100" i="1" dirty="0" err="1"/>
              <a:t>valutati</a:t>
            </a:r>
            <a:r>
              <a:rPr lang="en-US" sz="1100" i="1" dirty="0"/>
              <a:t> </a:t>
            </a:r>
            <a:r>
              <a:rPr lang="en-US" sz="1100" i="1" dirty="0" err="1"/>
              <a:t>nelle</a:t>
            </a:r>
            <a:r>
              <a:rPr lang="en-US" sz="1100" i="1" dirty="0"/>
              <a:t> </a:t>
            </a:r>
            <a:r>
              <a:rPr lang="en-US" sz="1100" i="1" dirty="0" err="1"/>
              <a:t>forme</a:t>
            </a:r>
            <a:r>
              <a:rPr lang="en-US" sz="1100" i="1" dirty="0"/>
              <a:t> e </a:t>
            </a:r>
            <a:r>
              <a:rPr lang="en-US" sz="1100" i="1" dirty="0" err="1"/>
              <a:t>nei</a:t>
            </a:r>
            <a:r>
              <a:rPr lang="en-US" sz="1100" i="1" dirty="0"/>
              <a:t> </a:t>
            </a:r>
            <a:r>
              <a:rPr lang="en-US" sz="1100" i="1" dirty="0" err="1"/>
              <a:t>modi</a:t>
            </a:r>
            <a:r>
              <a:rPr lang="en-US" sz="1100" i="1" dirty="0"/>
              <a:t> </a:t>
            </a:r>
            <a:r>
              <a:rPr lang="en-US" sz="1100" i="1" dirty="0" err="1"/>
              <a:t>previsti</a:t>
            </a:r>
            <a:r>
              <a:rPr lang="en-US" sz="1100" i="1" dirty="0"/>
              <a:t> per </a:t>
            </a:r>
            <a:r>
              <a:rPr lang="en-US" sz="1100" i="1" dirty="0" err="1"/>
              <a:t>i</a:t>
            </a:r>
            <a:r>
              <a:rPr lang="en-US" sz="1100" i="1" dirty="0"/>
              <a:t> </a:t>
            </a:r>
            <a:r>
              <a:rPr lang="en-US" sz="1100" i="1" dirty="0" err="1"/>
              <a:t>cittadini</a:t>
            </a:r>
            <a:r>
              <a:rPr lang="en-US" sz="1100" i="1" dirty="0"/>
              <a:t> </a:t>
            </a:r>
            <a:r>
              <a:rPr lang="en-US" sz="1100" i="1" dirty="0" err="1"/>
              <a:t>italiani</a:t>
            </a:r>
            <a:r>
              <a:rPr lang="en-US" sz="1100" i="1" dirty="0"/>
              <a:t>»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 err="1" smtClean="0"/>
              <a:t>Diritto</a:t>
            </a:r>
            <a:r>
              <a:rPr lang="en-US" sz="1100" dirty="0" smtClean="0"/>
              <a:t> </a:t>
            </a:r>
            <a:r>
              <a:rPr lang="en-US" sz="1100" dirty="0"/>
              <a:t>ad </a:t>
            </a:r>
            <a:r>
              <a:rPr lang="en-US" sz="1100" dirty="0" err="1"/>
              <a:t>una</a:t>
            </a:r>
            <a:r>
              <a:rPr lang="en-US" sz="1100" dirty="0"/>
              <a:t> </a:t>
            </a:r>
            <a:r>
              <a:rPr lang="en-US" sz="1100" b="1" dirty="0" err="1"/>
              <a:t>valutazione</a:t>
            </a:r>
            <a:r>
              <a:rPr lang="en-US" sz="1100" b="1" dirty="0"/>
              <a:t> </a:t>
            </a:r>
            <a:r>
              <a:rPr lang="en-US" sz="1100" b="1" dirty="0" err="1"/>
              <a:t>periodica</a:t>
            </a:r>
            <a:r>
              <a:rPr lang="en-US" sz="1100" b="1" dirty="0"/>
              <a:t> </a:t>
            </a:r>
            <a:r>
              <a:rPr lang="en-US" sz="1100" dirty="0"/>
              <a:t>e finale </a:t>
            </a:r>
            <a:r>
              <a:rPr lang="en-US" sz="1100" dirty="0" err="1"/>
              <a:t>trasparente</a:t>
            </a:r>
            <a:r>
              <a:rPr lang="en-US" sz="1100" dirty="0"/>
              <a:t> e </a:t>
            </a:r>
            <a:r>
              <a:rPr lang="en-US" sz="1100" dirty="0" err="1"/>
              <a:t>tempestiva</a:t>
            </a:r>
            <a:r>
              <a:rPr lang="en-US" sz="1100" dirty="0"/>
              <a:t> </a:t>
            </a:r>
            <a:r>
              <a:rPr lang="en-US" sz="1100" dirty="0" err="1"/>
              <a:t>sulla</a:t>
            </a:r>
            <a:r>
              <a:rPr lang="en-US" sz="1100" dirty="0"/>
              <a:t> base </a:t>
            </a:r>
            <a:r>
              <a:rPr lang="en-US" sz="1100" dirty="0" err="1"/>
              <a:t>dei</a:t>
            </a:r>
            <a:r>
              <a:rPr lang="en-US" sz="1100" dirty="0"/>
              <a:t> </a:t>
            </a:r>
            <a:r>
              <a:rPr lang="en-US" sz="1100" dirty="0" err="1"/>
              <a:t>criteri</a:t>
            </a:r>
            <a:r>
              <a:rPr lang="en-US" sz="1100" dirty="0"/>
              <a:t> </a:t>
            </a:r>
            <a:r>
              <a:rPr lang="en-US" sz="1100" dirty="0" err="1"/>
              <a:t>adottati</a:t>
            </a:r>
            <a:r>
              <a:rPr lang="en-US" sz="1100" dirty="0"/>
              <a:t> dal CD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 err="1" smtClean="0"/>
              <a:t>Assegnazione</a:t>
            </a:r>
            <a:r>
              <a:rPr lang="en-US" sz="1100" dirty="0" smtClean="0"/>
              <a:t> </a:t>
            </a:r>
            <a:r>
              <a:rPr lang="en-US" sz="1100" dirty="0" err="1"/>
              <a:t>dei</a:t>
            </a:r>
            <a:r>
              <a:rPr lang="en-US" sz="1100" dirty="0"/>
              <a:t> </a:t>
            </a:r>
            <a:r>
              <a:rPr lang="en-US" sz="1100" b="1" dirty="0" err="1"/>
              <a:t>voti</a:t>
            </a:r>
            <a:r>
              <a:rPr lang="en-US" sz="1100" b="1" dirty="0"/>
              <a:t> </a:t>
            </a:r>
            <a:r>
              <a:rPr lang="en-US" sz="1100" b="1" dirty="0" err="1"/>
              <a:t>espressi</a:t>
            </a:r>
            <a:r>
              <a:rPr lang="en-US" sz="1100" b="1" dirty="0"/>
              <a:t> in </a:t>
            </a:r>
            <a:r>
              <a:rPr lang="en-US" sz="1100" b="1" dirty="0" err="1"/>
              <a:t>decimi</a:t>
            </a:r>
            <a:r>
              <a:rPr lang="en-US" sz="1100" b="1" dirty="0"/>
              <a:t> </a:t>
            </a:r>
            <a:r>
              <a:rPr lang="en-US" sz="1100" dirty="0"/>
              <a:t>per </a:t>
            </a:r>
            <a:r>
              <a:rPr lang="en-US" sz="1100" dirty="0" err="1"/>
              <a:t>tutte</a:t>
            </a:r>
            <a:r>
              <a:rPr lang="en-US" sz="1100" dirty="0"/>
              <a:t> le discipline di studio e per </a:t>
            </a:r>
            <a:r>
              <a:rPr lang="en-US" sz="1100" dirty="0" err="1"/>
              <a:t>il</a:t>
            </a:r>
            <a:r>
              <a:rPr lang="en-US" sz="1100" dirty="0"/>
              <a:t> </a:t>
            </a:r>
            <a:r>
              <a:rPr lang="en-US" sz="1100" dirty="0" err="1"/>
              <a:t>comportamento</a:t>
            </a:r>
            <a:r>
              <a:rPr lang="en-US" sz="1100" dirty="0"/>
              <a:t> ( </a:t>
            </a:r>
            <a:r>
              <a:rPr lang="en-US" sz="1100" dirty="0" err="1"/>
              <a:t>tranne</a:t>
            </a:r>
            <a:r>
              <a:rPr lang="en-US" sz="1100" dirty="0"/>
              <a:t> per la </a:t>
            </a:r>
            <a:r>
              <a:rPr lang="en-US" sz="1100" dirty="0" err="1"/>
              <a:t>primaria-giudizio</a:t>
            </a:r>
            <a:r>
              <a:rPr lang="en-US" sz="1100" dirty="0"/>
              <a:t>)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b="1" dirty="0" err="1" smtClean="0"/>
              <a:t>Ammissione</a:t>
            </a:r>
            <a:r>
              <a:rPr lang="en-US" sz="1100" b="1" dirty="0" smtClean="0"/>
              <a:t> </a:t>
            </a:r>
            <a:r>
              <a:rPr lang="en-US" sz="1100" b="1" dirty="0" err="1"/>
              <a:t>alla</a:t>
            </a:r>
            <a:r>
              <a:rPr lang="en-US" sz="1100" b="1" dirty="0"/>
              <a:t> </a:t>
            </a:r>
            <a:r>
              <a:rPr lang="en-US" sz="1100" b="1" dirty="0" err="1"/>
              <a:t>classe</a:t>
            </a:r>
            <a:r>
              <a:rPr lang="en-US" sz="1100" b="1" dirty="0"/>
              <a:t> </a:t>
            </a:r>
            <a:r>
              <a:rPr lang="en-US" sz="1100" b="1" dirty="0" err="1"/>
              <a:t>successiva</a:t>
            </a:r>
            <a:r>
              <a:rPr lang="en-US" sz="1100" b="1" dirty="0"/>
              <a:t> </a:t>
            </a:r>
            <a:r>
              <a:rPr lang="en-US" sz="1100" dirty="0"/>
              <a:t>e </a:t>
            </a:r>
            <a:r>
              <a:rPr lang="en-US" sz="1100" dirty="0" err="1"/>
              <a:t>agli</a:t>
            </a:r>
            <a:r>
              <a:rPr lang="en-US" sz="1100" dirty="0"/>
              <a:t> </a:t>
            </a:r>
            <a:r>
              <a:rPr lang="en-US" sz="1100" dirty="0" err="1"/>
              <a:t>esami</a:t>
            </a:r>
            <a:r>
              <a:rPr lang="en-US" sz="1100" dirty="0"/>
              <a:t> di </a:t>
            </a:r>
            <a:r>
              <a:rPr lang="en-US" sz="1100" dirty="0" err="1"/>
              <a:t>Stato</a:t>
            </a:r>
            <a:r>
              <a:rPr lang="en-US" sz="1100" dirty="0"/>
              <a:t> in </a:t>
            </a:r>
            <a:r>
              <a:rPr lang="en-US" sz="1100" dirty="0" err="1"/>
              <a:t>presenza</a:t>
            </a:r>
            <a:r>
              <a:rPr lang="en-US" sz="1100" dirty="0"/>
              <a:t> di </a:t>
            </a:r>
            <a:r>
              <a:rPr lang="en-US" sz="1100" dirty="0" err="1"/>
              <a:t>voti</a:t>
            </a:r>
            <a:r>
              <a:rPr lang="en-US" sz="1100" dirty="0"/>
              <a:t> non </a:t>
            </a:r>
            <a:r>
              <a:rPr lang="en-US" sz="1100" dirty="0" err="1"/>
              <a:t>inferiori</a:t>
            </a:r>
            <a:r>
              <a:rPr lang="en-US" sz="1100" dirty="0"/>
              <a:t> al</a:t>
            </a:r>
            <a:endParaRPr lang="it-IT" sz="1100" dirty="0"/>
          </a:p>
          <a:p>
            <a:pPr marL="68580" indent="0">
              <a:buNone/>
            </a:pPr>
            <a:r>
              <a:rPr lang="en-US" sz="1100" b="1" dirty="0" err="1"/>
              <a:t>sei</a:t>
            </a:r>
            <a:r>
              <a:rPr lang="en-US" sz="1100" b="1" dirty="0"/>
              <a:t> </a:t>
            </a:r>
            <a:r>
              <a:rPr lang="en-US" sz="1100" dirty="0"/>
              <a:t>in </a:t>
            </a:r>
            <a:r>
              <a:rPr lang="en-US" sz="1100" dirty="0" err="1"/>
              <a:t>tutte</a:t>
            </a:r>
            <a:r>
              <a:rPr lang="en-US" sz="1100" dirty="0"/>
              <a:t> le </a:t>
            </a:r>
            <a:r>
              <a:rPr lang="en-US" sz="1100" dirty="0" err="1"/>
              <a:t>materie</a:t>
            </a:r>
            <a:r>
              <a:rPr lang="en-US" sz="1100" dirty="0"/>
              <a:t> e </a:t>
            </a:r>
            <a:r>
              <a:rPr lang="en-US" sz="1100" dirty="0" err="1"/>
              <a:t>nel</a:t>
            </a:r>
            <a:r>
              <a:rPr lang="en-US" sz="1100" dirty="0"/>
              <a:t> </a:t>
            </a:r>
            <a:r>
              <a:rPr lang="en-US" sz="1100" dirty="0" err="1"/>
              <a:t>comportamento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 err="1" smtClean="0"/>
              <a:t>Rilascio</a:t>
            </a:r>
            <a:r>
              <a:rPr lang="en-US" sz="1100" dirty="0" smtClean="0"/>
              <a:t> </a:t>
            </a:r>
            <a:r>
              <a:rPr lang="en-US" sz="1100" dirty="0" err="1"/>
              <a:t>della</a:t>
            </a:r>
            <a:r>
              <a:rPr lang="en-US" sz="1100" dirty="0"/>
              <a:t> </a:t>
            </a:r>
            <a:r>
              <a:rPr lang="en-US" sz="1100" b="1" dirty="0" err="1"/>
              <a:t>certificazione</a:t>
            </a:r>
            <a:r>
              <a:rPr lang="en-US" sz="1100" b="1" dirty="0"/>
              <a:t> </a:t>
            </a:r>
            <a:r>
              <a:rPr lang="en-US" sz="1100" b="1" dirty="0" err="1"/>
              <a:t>delle</a:t>
            </a:r>
            <a:r>
              <a:rPr lang="en-US" sz="1100" b="1" dirty="0"/>
              <a:t> </a:t>
            </a:r>
            <a:r>
              <a:rPr lang="en-US" sz="1100" b="1" dirty="0" err="1"/>
              <a:t>competenze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> 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 err="1" smtClean="0"/>
              <a:t>Attribuzione</a:t>
            </a:r>
            <a:r>
              <a:rPr lang="en-US" sz="1100" dirty="0" smtClean="0"/>
              <a:t> </a:t>
            </a:r>
            <a:r>
              <a:rPr lang="en-US" sz="1100" dirty="0" err="1"/>
              <a:t>delle</a:t>
            </a:r>
            <a:r>
              <a:rPr lang="en-US" sz="1100" dirty="0"/>
              <a:t> </a:t>
            </a:r>
            <a:r>
              <a:rPr lang="en-US" sz="1100" b="1" dirty="0" err="1"/>
              <a:t>tutele</a:t>
            </a:r>
            <a:r>
              <a:rPr lang="en-US" sz="1100" b="1" dirty="0"/>
              <a:t> </a:t>
            </a:r>
            <a:r>
              <a:rPr lang="en-US" sz="1100" dirty="0" err="1"/>
              <a:t>previste</a:t>
            </a:r>
            <a:r>
              <a:rPr lang="en-US" sz="1100" dirty="0"/>
              <a:t> </a:t>
            </a:r>
            <a:r>
              <a:rPr lang="en-US" sz="1100" dirty="0" err="1"/>
              <a:t>dalla</a:t>
            </a:r>
            <a:r>
              <a:rPr lang="en-US" sz="1100" dirty="0"/>
              <a:t> </a:t>
            </a:r>
            <a:r>
              <a:rPr lang="en-US" sz="1100" dirty="0" err="1"/>
              <a:t>norma</a:t>
            </a:r>
            <a:r>
              <a:rPr lang="en-US" sz="1100" dirty="0"/>
              <a:t> se lo </a:t>
            </a:r>
            <a:r>
              <a:rPr lang="en-US" sz="1100" dirty="0" err="1"/>
              <a:t>studente</a:t>
            </a:r>
            <a:r>
              <a:rPr lang="en-US" sz="1100" dirty="0"/>
              <a:t> è </a:t>
            </a:r>
            <a:r>
              <a:rPr lang="en-US" sz="1100" dirty="0" err="1"/>
              <a:t>disabile</a:t>
            </a:r>
            <a:r>
              <a:rPr lang="en-US" sz="1100" dirty="0"/>
              <a:t> </a:t>
            </a:r>
            <a:r>
              <a:rPr lang="en-US" sz="1100" dirty="0" err="1"/>
              <a:t>certificato</a:t>
            </a:r>
            <a:r>
              <a:rPr lang="en-US" sz="1100" dirty="0"/>
              <a:t> ex l.104/92 o con DSA L.170/2010 o </a:t>
            </a:r>
            <a:r>
              <a:rPr lang="en-US" sz="1100" dirty="0" err="1"/>
              <a:t>presenta</a:t>
            </a:r>
            <a:r>
              <a:rPr lang="en-US" sz="1100" dirty="0"/>
              <a:t> al </a:t>
            </a:r>
            <a:r>
              <a:rPr lang="en-US" sz="1100" dirty="0" err="1"/>
              <a:t>tre</a:t>
            </a:r>
            <a:r>
              <a:rPr lang="en-US" sz="1100" dirty="0"/>
              <a:t> </a:t>
            </a:r>
            <a:r>
              <a:rPr lang="en-US" sz="1100" dirty="0" err="1"/>
              <a:t>difficoltà</a:t>
            </a:r>
            <a:r>
              <a:rPr lang="en-US" sz="1100" dirty="0"/>
              <a:t> </a:t>
            </a:r>
            <a:r>
              <a:rPr lang="en-US" sz="1100" dirty="0" err="1"/>
              <a:t>ricomprese</a:t>
            </a:r>
            <a:r>
              <a:rPr lang="en-US" sz="1100" dirty="0"/>
              <a:t> </a:t>
            </a:r>
            <a:r>
              <a:rPr lang="en-US" sz="1100" dirty="0" err="1"/>
              <a:t>nella</a:t>
            </a:r>
            <a:r>
              <a:rPr lang="en-US" sz="1100" dirty="0"/>
              <a:t> </a:t>
            </a:r>
            <a:r>
              <a:rPr lang="en-US" sz="1100" dirty="0" err="1"/>
              <a:t>direttiva</a:t>
            </a:r>
            <a:r>
              <a:rPr lang="en-US" sz="1100" dirty="0"/>
              <a:t> del </a:t>
            </a:r>
            <a:r>
              <a:rPr lang="en-US" sz="1100" dirty="0" smtClean="0"/>
              <a:t>27/12/2012.</a:t>
            </a:r>
            <a:endParaRPr lang="it-IT" sz="1100" dirty="0"/>
          </a:p>
          <a:p>
            <a:pPr marL="6858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it-IT" sz="11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985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Esami di Stato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700808"/>
            <a:ext cx="6777317" cy="4347845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b="1" dirty="0"/>
              <a:t>Primo </a:t>
            </a:r>
            <a:r>
              <a:rPr lang="en-US" b="1" dirty="0" err="1"/>
              <a:t>ciclo</a:t>
            </a:r>
            <a:endParaRPr lang="it-IT" b="1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Attenzione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BES </a:t>
            </a:r>
            <a:r>
              <a:rPr lang="en-US" dirty="0" err="1"/>
              <a:t>formalizzati</a:t>
            </a:r>
            <a:r>
              <a:rPr lang="en-US" dirty="0"/>
              <a:t> dal </a:t>
            </a:r>
            <a:r>
              <a:rPr lang="en-US" dirty="0" smtClean="0"/>
              <a:t>CDC</a:t>
            </a:r>
            <a:r>
              <a:rPr lang="en-US" dirty="0"/>
              <a:t> </a:t>
            </a:r>
            <a:r>
              <a:rPr lang="en-US" dirty="0" smtClean="0"/>
              <a:t>- PDP</a:t>
            </a:r>
            <a:r>
              <a:rPr lang="en-US" dirty="0"/>
              <a:t>( no dispense)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Notevoli</a:t>
            </a:r>
            <a:r>
              <a:rPr lang="en-US" dirty="0"/>
              <a:t> </a:t>
            </a:r>
            <a:r>
              <a:rPr lang="en-US" dirty="0" err="1"/>
              <a:t>difficoltà</a:t>
            </a:r>
            <a:r>
              <a:rPr lang="en-US" dirty="0"/>
              <a:t> </a:t>
            </a:r>
            <a:r>
              <a:rPr lang="en-US" dirty="0" err="1"/>
              <a:t>comunicative</a:t>
            </a:r>
            <a:r>
              <a:rPr lang="en-US" dirty="0"/>
              <a:t>-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presenza</a:t>
            </a:r>
            <a:r>
              <a:rPr lang="en-US" dirty="0"/>
              <a:t> di </a:t>
            </a:r>
            <a:r>
              <a:rPr lang="en-US" dirty="0" err="1"/>
              <a:t>mediatori</a:t>
            </a:r>
            <a:r>
              <a:rPr lang="en-US" dirty="0"/>
              <a:t> o </a:t>
            </a:r>
            <a:r>
              <a:rPr lang="en-US" dirty="0" err="1"/>
              <a:t>docenti</a:t>
            </a:r>
            <a:r>
              <a:rPr lang="en-US" dirty="0"/>
              <a:t> </a:t>
            </a:r>
            <a:r>
              <a:rPr lang="en-US" dirty="0" err="1"/>
              <a:t>competenti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lingua </a:t>
            </a:r>
            <a:r>
              <a:rPr lang="en-US" dirty="0" err="1"/>
              <a:t>d’origine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 algn="just">
              <a:buNone/>
            </a:pPr>
            <a:r>
              <a:rPr lang="en-US" dirty="0" err="1"/>
              <a:t>Accertamento</a:t>
            </a:r>
            <a:r>
              <a:rPr lang="en-US" dirty="0"/>
              <a:t> </a:t>
            </a:r>
            <a:r>
              <a:rPr lang="en-US" dirty="0" err="1"/>
              <a:t>competenze</a:t>
            </a:r>
            <a:r>
              <a:rPr lang="en-US" dirty="0"/>
              <a:t> maturate in lingua </a:t>
            </a:r>
            <a:r>
              <a:rPr lang="en-US" dirty="0" err="1"/>
              <a:t>d’origine</a:t>
            </a:r>
            <a:r>
              <a:rPr lang="en-US" dirty="0"/>
              <a:t> se è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assicurarlo</a:t>
            </a:r>
            <a:r>
              <a:rPr lang="en-US" dirty="0"/>
              <a:t> per </a:t>
            </a:r>
            <a:r>
              <a:rPr lang="en-US" dirty="0" err="1"/>
              <a:t>alcune</a:t>
            </a:r>
            <a:r>
              <a:rPr lang="en-US" dirty="0"/>
              <a:t> discipline</a:t>
            </a: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17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Alcuni cenni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47500" lnSpcReduction="20000"/>
          </a:bodyPr>
          <a:lstStyle/>
          <a:p>
            <a:r>
              <a:rPr lang="it-IT" sz="5100" dirty="0" smtClean="0"/>
              <a:t>L. 40/98 </a:t>
            </a:r>
            <a:r>
              <a:rPr lang="it-IT" sz="5100" b="1" dirty="0"/>
              <a:t>"Disciplina dell'immigrazione e norme sulla condizione dello straniero</a:t>
            </a:r>
            <a:r>
              <a:rPr lang="it-IT" sz="5100" b="1" dirty="0" smtClean="0"/>
              <a:t>.«</a:t>
            </a:r>
          </a:p>
          <a:p>
            <a:endParaRPr lang="it-IT" sz="5100" b="1" dirty="0"/>
          </a:p>
          <a:p>
            <a:pPr marL="0" indent="0">
              <a:buNone/>
            </a:pPr>
            <a:r>
              <a:rPr lang="it-IT" sz="3500" u="sng" dirty="0" smtClean="0"/>
              <a:t>Art. 36 Istruzione degli stranieri. Educazione interculturale.</a:t>
            </a:r>
          </a:p>
          <a:p>
            <a:pPr marL="0" indent="0" algn="just">
              <a:buNone/>
            </a:pPr>
            <a:r>
              <a:rPr lang="it-IT" sz="3500" dirty="0" smtClean="0"/>
              <a:t>1</a:t>
            </a:r>
            <a:r>
              <a:rPr lang="it-IT" sz="3500" dirty="0"/>
              <a:t>. I minori stranieri presenti sul territorio sono soggetti all'obbligo scolastico; ad essi si applicano tutte le disposizioni vigenti in materia di diritto all'istruzione, di accesso ai servizi educativi, di partecipazione alla vita della </a:t>
            </a:r>
            <a:r>
              <a:rPr lang="it-IT" sz="3500" dirty="0" smtClean="0"/>
              <a:t>comunità </a:t>
            </a:r>
            <a:r>
              <a:rPr lang="it-IT" sz="3500" dirty="0"/>
              <a:t>scolastica.</a:t>
            </a:r>
          </a:p>
          <a:p>
            <a:pPr marL="0" indent="0" algn="just">
              <a:buNone/>
            </a:pPr>
            <a:r>
              <a:rPr lang="it-IT" sz="3500" dirty="0"/>
              <a:t>2. </a:t>
            </a:r>
            <a:r>
              <a:rPr lang="it-IT" sz="3500" dirty="0" smtClean="0"/>
              <a:t>L'effettività </a:t>
            </a:r>
            <a:r>
              <a:rPr lang="it-IT" sz="3500" dirty="0"/>
              <a:t>del diritto allo studio è</a:t>
            </a:r>
            <a:r>
              <a:rPr lang="it-IT" sz="3500" dirty="0" smtClean="0"/>
              <a:t> </a:t>
            </a:r>
            <a:r>
              <a:rPr lang="it-IT" sz="3500" dirty="0"/>
              <a:t>garantita dallo Stato, dalle Regioni e dagli enti locali anche mediante l'attivazione di appositi corsi ed iniziative per l'apprendimento della lingua italiana.</a:t>
            </a:r>
          </a:p>
          <a:p>
            <a:pPr marL="0" indent="0" algn="just">
              <a:buNone/>
            </a:pPr>
            <a:r>
              <a:rPr lang="it-IT" sz="3500" dirty="0"/>
              <a:t>3. La </a:t>
            </a:r>
            <a:r>
              <a:rPr lang="it-IT" sz="3500" dirty="0" smtClean="0"/>
              <a:t>comunità accoglie </a:t>
            </a:r>
            <a:r>
              <a:rPr lang="it-IT" sz="3500" dirty="0"/>
              <a:t>le differenze linguistiche e culturali come valore da porre a fondamento del rispetto reciproco, dello scambio tra le culture e della tolleranza; a tale fine promuove e favorisce iniziative volte alla accoglienza, alla tutela della cultura e della lingua d'origine e alla realizzazione di </a:t>
            </a:r>
            <a:r>
              <a:rPr lang="it-IT" sz="3500" dirty="0" smtClean="0"/>
              <a:t>attività </a:t>
            </a:r>
            <a:r>
              <a:rPr lang="it-IT" sz="3500" dirty="0"/>
              <a:t>interculturali comuni.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7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it-IT" dirty="0"/>
              <a:t>Esami di Stato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392488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b="1" dirty="0"/>
              <a:t>Secondo </a:t>
            </a:r>
            <a:r>
              <a:rPr lang="en-US" b="1" dirty="0" err="1"/>
              <a:t>ciclo</a:t>
            </a:r>
            <a:endParaRPr lang="it-IT" b="1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Attenzione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BES </a:t>
            </a:r>
            <a:r>
              <a:rPr lang="en-US" dirty="0" err="1"/>
              <a:t>formalizzati</a:t>
            </a:r>
            <a:r>
              <a:rPr lang="en-US" dirty="0"/>
              <a:t> dal CDC-	PDP ( no dispense)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crediti</a:t>
            </a:r>
            <a:r>
              <a:rPr lang="en-US" dirty="0"/>
              <a:t> </a:t>
            </a:r>
            <a:r>
              <a:rPr lang="en-US" dirty="0" err="1"/>
              <a:t>formativi</a:t>
            </a:r>
            <a:r>
              <a:rPr lang="en-US" dirty="0"/>
              <a:t> </a:t>
            </a:r>
            <a:r>
              <a:rPr lang="en-US" dirty="0" err="1"/>
              <a:t>eventuali</a:t>
            </a:r>
            <a:r>
              <a:rPr lang="en-US" dirty="0"/>
              <a:t> </a:t>
            </a:r>
            <a:r>
              <a:rPr lang="en-US" dirty="0" err="1"/>
              <a:t>percorsi</a:t>
            </a:r>
            <a:r>
              <a:rPr lang="en-US" dirty="0"/>
              <a:t> di </a:t>
            </a:r>
            <a:r>
              <a:rPr lang="en-US" dirty="0" err="1"/>
              <a:t>mantenimento</a:t>
            </a:r>
            <a:r>
              <a:rPr lang="en-US" dirty="0"/>
              <a:t> e </a:t>
            </a:r>
            <a:r>
              <a:rPr lang="en-US" dirty="0" err="1"/>
              <a:t>sviluppo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lingua </a:t>
            </a:r>
            <a:r>
              <a:rPr lang="en-US" dirty="0" err="1"/>
              <a:t>d’origine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colloquio</a:t>
            </a:r>
            <a:r>
              <a:rPr lang="en-US" dirty="0"/>
              <a:t> </a:t>
            </a:r>
            <a:r>
              <a:rPr lang="en-US" dirty="0" err="1"/>
              <a:t>orale</a:t>
            </a:r>
            <a:r>
              <a:rPr lang="en-US" dirty="0"/>
              <a:t> </a:t>
            </a:r>
            <a:r>
              <a:rPr lang="en-US" dirty="0" err="1"/>
              <a:t>possono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valorizzati</a:t>
            </a:r>
            <a:r>
              <a:rPr lang="en-US" dirty="0"/>
              <a:t> </a:t>
            </a:r>
            <a:r>
              <a:rPr lang="en-US" dirty="0" err="1"/>
              <a:t>contenuti</a:t>
            </a:r>
            <a:r>
              <a:rPr lang="en-US" dirty="0"/>
              <a:t> </a:t>
            </a:r>
            <a:r>
              <a:rPr lang="en-US" dirty="0" err="1"/>
              <a:t>relativi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cultura</a:t>
            </a:r>
            <a:r>
              <a:rPr lang="en-US" dirty="0"/>
              <a:t> e </a:t>
            </a:r>
            <a:r>
              <a:rPr lang="en-US" dirty="0" err="1"/>
              <a:t>alla</a:t>
            </a:r>
            <a:r>
              <a:rPr lang="en-US" dirty="0"/>
              <a:t> lingua </a:t>
            </a:r>
            <a:r>
              <a:rPr lang="en-US" dirty="0" err="1"/>
              <a:t>d’origine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546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Principali criticità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85000" lnSpcReduction="20000"/>
          </a:bodyPr>
          <a:lstStyle/>
          <a:p>
            <a:pPr marL="365760" lvl="1" indent="0">
              <a:buNone/>
            </a:pPr>
            <a:r>
              <a:rPr lang="en-US" sz="2800" dirty="0" err="1"/>
              <a:t>Flessibilita</a:t>
            </a:r>
            <a:r>
              <a:rPr lang="en-US" sz="2800" dirty="0"/>
              <a:t>’- </a:t>
            </a:r>
            <a:r>
              <a:rPr lang="en-US" sz="2800" dirty="0" smtClean="0"/>
              <a:t>PDP</a:t>
            </a:r>
          </a:p>
          <a:p>
            <a:pPr marL="365760" lvl="1" indent="0">
              <a:buNone/>
            </a:pPr>
            <a:endParaRPr lang="it-IT" sz="2800" dirty="0"/>
          </a:p>
          <a:p>
            <a:pPr marL="365760" lvl="1" indent="0">
              <a:buNone/>
            </a:pPr>
            <a:r>
              <a:rPr lang="en-US" sz="2800" dirty="0" err="1" smtClean="0"/>
              <a:t>Orientamento</a:t>
            </a:r>
            <a:endParaRPr lang="en-US" sz="2800" dirty="0" smtClean="0"/>
          </a:p>
          <a:p>
            <a:pPr marL="365760" lvl="1" indent="0">
              <a:buNone/>
            </a:pPr>
            <a:endParaRPr lang="it-IT" sz="2800" dirty="0"/>
          </a:p>
          <a:p>
            <a:pPr marL="365760" lvl="1" indent="0">
              <a:buNone/>
            </a:pPr>
            <a:r>
              <a:rPr lang="en-US" sz="2800" dirty="0" err="1"/>
              <a:t>Mediazione</a:t>
            </a:r>
            <a:r>
              <a:rPr lang="en-US" sz="2800" dirty="0"/>
              <a:t> </a:t>
            </a:r>
            <a:r>
              <a:rPr lang="en-US" sz="2800" dirty="0" err="1" smtClean="0"/>
              <a:t>culturale</a:t>
            </a:r>
            <a:endParaRPr lang="en-US" sz="2800" dirty="0" smtClean="0"/>
          </a:p>
          <a:p>
            <a:pPr marL="365760" lvl="1" indent="0">
              <a:buNone/>
            </a:pPr>
            <a:endParaRPr lang="it-IT" sz="2800" dirty="0" smtClean="0"/>
          </a:p>
          <a:p>
            <a:pPr marL="365760" lvl="1" indent="0">
              <a:buNone/>
            </a:pPr>
            <a:r>
              <a:rPr lang="en-US" sz="2800" dirty="0" err="1" smtClean="0"/>
              <a:t>Alfabetizzazione</a:t>
            </a:r>
            <a:r>
              <a:rPr lang="en-US" sz="2800" dirty="0" smtClean="0"/>
              <a:t> L2</a:t>
            </a:r>
          </a:p>
          <a:p>
            <a:pPr marL="365760" lvl="1" indent="0">
              <a:buNone/>
            </a:pPr>
            <a:endParaRPr lang="it-IT" sz="2800" dirty="0"/>
          </a:p>
          <a:p>
            <a:pPr marL="365760" lvl="1" indent="0">
              <a:buNone/>
            </a:pPr>
            <a:r>
              <a:rPr lang="en-US" sz="2800" dirty="0"/>
              <a:t>CPIA</a:t>
            </a:r>
            <a:endParaRPr lang="it-IT" sz="2800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8619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Orientamento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2685" y="1844824"/>
            <a:ext cx="6777317" cy="4275837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scuola</a:t>
            </a:r>
            <a:r>
              <a:rPr lang="en-US" dirty="0"/>
              <a:t> </a:t>
            </a:r>
            <a:r>
              <a:rPr lang="en-US" dirty="0" err="1"/>
              <a:t>dell’infanzia</a:t>
            </a:r>
            <a:r>
              <a:rPr lang="en-US" dirty="0"/>
              <a:t> (</a:t>
            </a:r>
            <a:r>
              <a:rPr lang="en-US" dirty="0" err="1"/>
              <a:t>incentivare</a:t>
            </a:r>
            <a:r>
              <a:rPr lang="en-US" dirty="0"/>
              <a:t> la </a:t>
            </a:r>
            <a:r>
              <a:rPr lang="en-US" dirty="0" err="1"/>
              <a:t>frequenza</a:t>
            </a:r>
            <a:r>
              <a:rPr lang="en-US" dirty="0" smtClean="0"/>
              <a:t>)</a:t>
            </a:r>
          </a:p>
          <a:p>
            <a:endParaRPr lang="it-IT" dirty="0"/>
          </a:p>
          <a:p>
            <a:r>
              <a:rPr lang="en-US" dirty="0" err="1"/>
              <a:t>Libertà</a:t>
            </a:r>
            <a:r>
              <a:rPr lang="en-US" dirty="0"/>
              <a:t> di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scuola</a:t>
            </a:r>
            <a:r>
              <a:rPr lang="en-US" dirty="0"/>
              <a:t> (</a:t>
            </a:r>
            <a:r>
              <a:rPr lang="en-US" dirty="0" err="1"/>
              <a:t>autonomia</a:t>
            </a:r>
            <a:r>
              <a:rPr lang="en-US" dirty="0" smtClean="0"/>
              <a:t>)</a:t>
            </a:r>
          </a:p>
          <a:p>
            <a:endParaRPr lang="it-IT" dirty="0"/>
          </a:p>
          <a:p>
            <a:r>
              <a:rPr lang="en-US" dirty="0" err="1"/>
              <a:t>Evitare</a:t>
            </a:r>
            <a:r>
              <a:rPr lang="en-US" dirty="0"/>
              <a:t> </a:t>
            </a:r>
            <a:r>
              <a:rPr lang="en-US" dirty="0" err="1"/>
              <a:t>formazione</a:t>
            </a:r>
            <a:r>
              <a:rPr lang="en-US" dirty="0"/>
              <a:t> di </a:t>
            </a:r>
            <a:r>
              <a:rPr lang="en-US" dirty="0" err="1"/>
              <a:t>scuole</a:t>
            </a:r>
            <a:r>
              <a:rPr lang="en-US" dirty="0"/>
              <a:t> «ghetto</a:t>
            </a:r>
            <a:r>
              <a:rPr lang="en-US" dirty="0" smtClean="0"/>
              <a:t>»</a:t>
            </a:r>
          </a:p>
          <a:p>
            <a:endParaRPr lang="it-IT" dirty="0"/>
          </a:p>
          <a:p>
            <a:r>
              <a:rPr lang="en-US" dirty="0" err="1"/>
              <a:t>Evitare</a:t>
            </a:r>
            <a:r>
              <a:rPr lang="en-US" dirty="0"/>
              <a:t> </a:t>
            </a:r>
            <a:r>
              <a:rPr lang="en-US" dirty="0" err="1"/>
              <a:t>automatismi</a:t>
            </a:r>
            <a:r>
              <a:rPr lang="en-US" dirty="0"/>
              <a:t> verso </a:t>
            </a:r>
            <a:r>
              <a:rPr lang="en-US" dirty="0" err="1"/>
              <a:t>l’istruzione</a:t>
            </a:r>
            <a:r>
              <a:rPr lang="en-US" dirty="0"/>
              <a:t> </a:t>
            </a:r>
            <a:r>
              <a:rPr lang="en-US" dirty="0" err="1"/>
              <a:t>professionale</a:t>
            </a:r>
            <a:r>
              <a:rPr lang="en-US" dirty="0"/>
              <a:t> (</a:t>
            </a:r>
            <a:r>
              <a:rPr lang="en-US" dirty="0" err="1"/>
              <a:t>segregazione</a:t>
            </a:r>
            <a:r>
              <a:rPr lang="en-US" dirty="0"/>
              <a:t> </a:t>
            </a:r>
            <a:r>
              <a:rPr lang="en-US" dirty="0" err="1"/>
              <a:t>formativa</a:t>
            </a:r>
            <a:r>
              <a:rPr lang="en-US" dirty="0"/>
              <a:t> o </a:t>
            </a:r>
            <a:r>
              <a:rPr lang="en-US" dirty="0" err="1"/>
              <a:t>scolastica</a:t>
            </a:r>
            <a:r>
              <a:rPr lang="en-US" dirty="0"/>
              <a:t>)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r>
              <a:rPr lang="en-US" dirty="0"/>
              <a:t>Curare </a:t>
            </a:r>
            <a:r>
              <a:rPr lang="en-US" dirty="0" err="1"/>
              <a:t>l’informazione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famiglie</a:t>
            </a:r>
            <a:r>
              <a:rPr lang="en-US" dirty="0"/>
              <a:t> </a:t>
            </a:r>
            <a:r>
              <a:rPr lang="en-US" dirty="0" err="1"/>
              <a:t>straniere</a:t>
            </a:r>
            <a:r>
              <a:rPr lang="en-US" dirty="0"/>
              <a:t>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scolastico</a:t>
            </a:r>
            <a:r>
              <a:rPr lang="en-US" dirty="0"/>
              <a:t> </a:t>
            </a:r>
            <a:r>
              <a:rPr lang="en-US" dirty="0" err="1"/>
              <a:t>italiano</a:t>
            </a:r>
            <a:r>
              <a:rPr lang="en-US" dirty="0"/>
              <a:t> e </a:t>
            </a:r>
            <a:r>
              <a:rPr lang="en-US" dirty="0" err="1"/>
              <a:t>l’offerta</a:t>
            </a:r>
            <a:r>
              <a:rPr lang="en-US" dirty="0"/>
              <a:t> </a:t>
            </a:r>
            <a:r>
              <a:rPr lang="en-US" dirty="0" err="1"/>
              <a:t>formativa</a:t>
            </a:r>
            <a:r>
              <a:rPr lang="en-US" dirty="0"/>
              <a:t> del </a:t>
            </a:r>
            <a:r>
              <a:rPr lang="en-US" dirty="0" err="1"/>
              <a:t>territorio</a:t>
            </a:r>
            <a:r>
              <a:rPr lang="en-US" dirty="0"/>
              <a:t>(</a:t>
            </a:r>
            <a:r>
              <a:rPr lang="en-US" dirty="0" err="1"/>
              <a:t>opuscoli</a:t>
            </a:r>
            <a:r>
              <a:rPr lang="en-US" dirty="0"/>
              <a:t> in + </a:t>
            </a:r>
            <a:r>
              <a:rPr lang="en-US" dirty="0" err="1"/>
              <a:t>lingue</a:t>
            </a:r>
            <a:r>
              <a:rPr lang="en-US" dirty="0"/>
              <a:t>)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r>
              <a:rPr lang="en-US" dirty="0" err="1"/>
              <a:t>I</a:t>
            </a:r>
            <a:r>
              <a:rPr lang="en-US" dirty="0" err="1" smtClean="0"/>
              <a:t>ncoraggiare</a:t>
            </a:r>
            <a:r>
              <a:rPr lang="en-US" dirty="0" smtClean="0"/>
              <a:t> </a:t>
            </a:r>
            <a:r>
              <a:rPr lang="en-US" dirty="0"/>
              <a:t>le </a:t>
            </a:r>
            <a:r>
              <a:rPr lang="en-US" dirty="0" err="1"/>
              <a:t>scelte</a:t>
            </a:r>
            <a:r>
              <a:rPr lang="en-US" dirty="0"/>
              <a:t> </a:t>
            </a:r>
            <a:r>
              <a:rPr lang="en-US" dirty="0" err="1"/>
              <a:t>coerenti</a:t>
            </a:r>
            <a:r>
              <a:rPr lang="en-US" dirty="0"/>
              <a:t> con le </a:t>
            </a:r>
            <a:r>
              <a:rPr lang="en-US" dirty="0" err="1"/>
              <a:t>vocazioni</a:t>
            </a:r>
            <a:r>
              <a:rPr lang="en-US" dirty="0"/>
              <a:t> </a:t>
            </a:r>
            <a:r>
              <a:rPr lang="en-US" dirty="0" err="1"/>
              <a:t>effettive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 smtClean="0"/>
              <a:t>ragazzi</a:t>
            </a:r>
            <a:endParaRPr lang="en-US" dirty="0" smtClean="0"/>
          </a:p>
          <a:p>
            <a:endParaRPr lang="it-IT" dirty="0"/>
          </a:p>
          <a:p>
            <a:r>
              <a:rPr lang="en-US" dirty="0" err="1"/>
              <a:t>Testimonianza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ex </a:t>
            </a:r>
            <a:r>
              <a:rPr lang="en-US" dirty="0" err="1"/>
              <a:t>studenti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736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Ritardi scolastici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92500"/>
          </a:bodyPr>
          <a:lstStyle/>
          <a:p>
            <a:pPr marL="68580" lvl="0" indent="0">
              <a:buNone/>
            </a:pPr>
            <a:r>
              <a:rPr lang="en-US" dirty="0" err="1"/>
              <a:t>Buon</a:t>
            </a:r>
            <a:r>
              <a:rPr lang="en-US" dirty="0"/>
              <a:t> </a:t>
            </a:r>
            <a:r>
              <a:rPr lang="en-US" dirty="0" err="1" smtClean="0"/>
              <a:t>orientamento</a:t>
            </a:r>
            <a:r>
              <a:rPr lang="en-US" dirty="0" smtClean="0"/>
              <a:t>.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Favorire</a:t>
            </a:r>
            <a:r>
              <a:rPr lang="en-US" dirty="0"/>
              <a:t> la </a:t>
            </a:r>
            <a:r>
              <a:rPr lang="en-US" dirty="0" err="1"/>
              <a:t>corrispondenza</a:t>
            </a:r>
            <a:r>
              <a:rPr lang="en-US" dirty="0"/>
              <a:t> </a:t>
            </a:r>
            <a:r>
              <a:rPr lang="en-US" dirty="0" err="1"/>
              <a:t>dell’età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.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Sostenere</a:t>
            </a:r>
            <a:r>
              <a:rPr lang="en-US" dirty="0"/>
              <a:t> </a:t>
            </a:r>
            <a:r>
              <a:rPr lang="en-US" dirty="0" err="1"/>
              <a:t>l’apprendimento</a:t>
            </a:r>
            <a:r>
              <a:rPr lang="en-US" dirty="0"/>
              <a:t> </a:t>
            </a:r>
            <a:r>
              <a:rPr lang="en-US" dirty="0" err="1"/>
              <a:t>dell’italiano</a:t>
            </a:r>
            <a:r>
              <a:rPr lang="en-US" dirty="0"/>
              <a:t> per lo studio per </a:t>
            </a:r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percorso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 err="1" smtClean="0"/>
              <a:t>colastico</a:t>
            </a:r>
            <a:r>
              <a:rPr lang="en-US" dirty="0" smtClean="0"/>
              <a:t>.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lvl="0" indent="0">
              <a:buNone/>
            </a:pPr>
            <a:r>
              <a:rPr lang="en-US" dirty="0" err="1"/>
              <a:t>Rischio</a:t>
            </a:r>
            <a:r>
              <a:rPr lang="en-US" dirty="0"/>
              <a:t> </a:t>
            </a:r>
            <a:r>
              <a:rPr lang="en-US" dirty="0" err="1"/>
              <a:t>dispersione</a:t>
            </a:r>
            <a:r>
              <a:rPr lang="en-US" dirty="0"/>
              <a:t> </a:t>
            </a:r>
            <a:r>
              <a:rPr lang="en-US" dirty="0" err="1" smtClean="0"/>
              <a:t>scolastica</a:t>
            </a:r>
            <a:r>
              <a:rPr lang="en-US" dirty="0" smtClean="0"/>
              <a:t>.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1487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Italiano L2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b="1" dirty="0" err="1"/>
              <a:t>Interventi</a:t>
            </a:r>
            <a:r>
              <a:rPr lang="en-US" b="1" dirty="0"/>
              <a:t> </a:t>
            </a:r>
            <a:r>
              <a:rPr lang="en-US" b="1" dirty="0" err="1"/>
              <a:t>didattici</a:t>
            </a:r>
            <a:r>
              <a:rPr lang="en-US" b="1" dirty="0"/>
              <a:t> </a:t>
            </a:r>
            <a:r>
              <a:rPr lang="en-US" b="1" dirty="0" err="1"/>
              <a:t>specifici</a:t>
            </a:r>
            <a:r>
              <a:rPr lang="en-US" b="1" dirty="0"/>
              <a:t> ma in </a:t>
            </a:r>
            <a:r>
              <a:rPr lang="en-US" b="1" dirty="0" err="1"/>
              <a:t>transizione</a:t>
            </a:r>
            <a:endParaRPr lang="it-IT" b="1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 err="1" smtClean="0"/>
              <a:t>Italiano</a:t>
            </a:r>
            <a:r>
              <a:rPr lang="en-US" dirty="0" smtClean="0"/>
              <a:t> </a:t>
            </a:r>
            <a:r>
              <a:rPr lang="en-US" dirty="0"/>
              <a:t>L2 per la </a:t>
            </a:r>
            <a:r>
              <a:rPr lang="en-US" dirty="0" err="1"/>
              <a:t>comunicazione</a:t>
            </a:r>
            <a:r>
              <a:rPr lang="en-US" dirty="0"/>
              <a:t> ( </a:t>
            </a:r>
            <a:r>
              <a:rPr lang="en-US" dirty="0" err="1"/>
              <a:t>pochi</a:t>
            </a:r>
            <a:r>
              <a:rPr lang="en-US" dirty="0"/>
              <a:t> </a:t>
            </a:r>
            <a:r>
              <a:rPr lang="en-US" dirty="0" err="1"/>
              <a:t>mesi</a:t>
            </a:r>
            <a:r>
              <a:rPr lang="en-US" dirty="0"/>
              <a:t> per </a:t>
            </a:r>
            <a:r>
              <a:rPr lang="en-US" dirty="0" err="1"/>
              <a:t>l’apprendimento</a:t>
            </a:r>
            <a:r>
              <a:rPr lang="en-US" dirty="0"/>
              <a:t> a </a:t>
            </a:r>
            <a:r>
              <a:rPr lang="en-US" dirty="0" err="1"/>
              <a:t>scuola</a:t>
            </a:r>
            <a:r>
              <a:rPr lang="en-US" dirty="0"/>
              <a:t> e </a:t>
            </a:r>
            <a:r>
              <a:rPr lang="en-US" dirty="0" err="1"/>
              <a:t>fuori</a:t>
            </a:r>
            <a:r>
              <a:rPr lang="en-US" dirty="0"/>
              <a:t> con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coetanei</a:t>
            </a:r>
            <a:r>
              <a:rPr lang="en-US" dirty="0"/>
              <a:t>)</a:t>
            </a:r>
            <a:endParaRPr lang="it-IT" dirty="0"/>
          </a:p>
          <a:p>
            <a:pPr marL="68580" indent="0">
              <a:buNone/>
            </a:pPr>
            <a:r>
              <a:rPr lang="en-US" dirty="0"/>
              <a:t> </a:t>
            </a:r>
            <a:endParaRPr lang="it-IT" dirty="0"/>
          </a:p>
          <a:p>
            <a:pPr marL="68580" indent="0">
              <a:buNone/>
            </a:pPr>
            <a:r>
              <a:rPr lang="en-US" dirty="0" err="1" smtClean="0"/>
              <a:t>Italiano</a:t>
            </a:r>
            <a:r>
              <a:rPr lang="en-US" dirty="0" smtClean="0"/>
              <a:t> </a:t>
            </a:r>
            <a:r>
              <a:rPr lang="en-US" dirty="0"/>
              <a:t>L2 per lo studio ( </a:t>
            </a:r>
            <a:r>
              <a:rPr lang="en-US" dirty="0" err="1"/>
              <a:t>molti</a:t>
            </a:r>
            <a:r>
              <a:rPr lang="en-US" dirty="0"/>
              <a:t> </a:t>
            </a:r>
            <a:r>
              <a:rPr lang="en-US" dirty="0" err="1"/>
              <a:t>anni</a:t>
            </a:r>
            <a:r>
              <a:rPr lang="en-US" dirty="0"/>
              <a:t>)</a:t>
            </a:r>
            <a:endParaRPr lang="it-IT" dirty="0"/>
          </a:p>
          <a:p>
            <a:pPr marL="68580" indent="0">
              <a:buNone/>
            </a:pPr>
            <a:r>
              <a:rPr lang="en-US" i="1" dirty="0" err="1" smtClean="0"/>
              <a:t>deve</a:t>
            </a:r>
            <a:r>
              <a:rPr lang="en-US" i="1" dirty="0" smtClean="0"/>
              <a:t> </a:t>
            </a:r>
            <a:r>
              <a:rPr lang="en-US" i="1" dirty="0" err="1"/>
              <a:t>coinvolgere</a:t>
            </a:r>
            <a:r>
              <a:rPr lang="en-US" i="1" dirty="0"/>
              <a:t> </a:t>
            </a:r>
            <a:r>
              <a:rPr lang="en-US" i="1" dirty="0" err="1"/>
              <a:t>tutti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docenti</a:t>
            </a:r>
            <a:r>
              <a:rPr lang="en-US" i="1" dirty="0"/>
              <a:t> </a:t>
            </a:r>
            <a:r>
              <a:rPr lang="en-US" i="1" dirty="0" err="1"/>
              <a:t>delle</a:t>
            </a:r>
            <a:r>
              <a:rPr lang="en-US" i="1" dirty="0"/>
              <a:t> diverse discipline ( </a:t>
            </a:r>
            <a:r>
              <a:rPr lang="en-US" i="1" dirty="0" err="1"/>
              <a:t>docente</a:t>
            </a:r>
            <a:r>
              <a:rPr lang="en-US" i="1" dirty="0"/>
              <a:t> </a:t>
            </a:r>
            <a:r>
              <a:rPr lang="en-US" i="1" dirty="0" smtClean="0"/>
              <a:t> </a:t>
            </a:r>
            <a:r>
              <a:rPr lang="en-US" i="1" dirty="0" err="1" smtClean="0"/>
              <a:t>facilitatore</a:t>
            </a:r>
            <a:r>
              <a:rPr lang="en-US" i="1" dirty="0"/>
              <a:t>)</a:t>
            </a:r>
            <a:endParaRPr lang="it-IT" i="1" dirty="0"/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103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200" b="1" u="sng" dirty="0" smtClean="0"/>
              <a:t>Libri di testo, biblioteche, materiali didattici.</a:t>
            </a:r>
          </a:p>
          <a:p>
            <a:pPr marL="0" indent="0">
              <a:buNone/>
            </a:pPr>
            <a:endParaRPr lang="it-IT" sz="4200" b="1" u="sng" dirty="0" smtClean="0"/>
          </a:p>
          <a:p>
            <a:pPr marL="0" indent="0" algn="just">
              <a:buNone/>
            </a:pPr>
            <a:r>
              <a:rPr lang="it-IT" dirty="0" smtClean="0"/>
              <a:t>Da qualche anno alcune scuole hanno adottato libri di testo e libri di narrativa per bambini e ragazzi incentrati sui temi del pluralismo culturale e </a:t>
            </a:r>
            <a:r>
              <a:rPr lang="it-IT" dirty="0" err="1" smtClean="0"/>
              <a:t>dell’intercultura</a:t>
            </a:r>
            <a:r>
              <a:rPr lang="it-IT" dirty="0" smtClean="0"/>
              <a:t> ed hanno organizzato scaffali multiculturali all’interno delle biblioteche scolastiche. Questa tendenza sta comportando un crescente interesse dell’editoria specializzata. Strumenti preziosi possono essere i libri in lingua originale, bilingui o plurilingui, i testi facilitati, gli strumenti per l’avviamento ai testi e i dizionari nelle diverse lingue, i video e i cd rom multimediali sulle diverse lingue e culture prodotti dall’editoria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621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Diventa strategico da parte delle scuole potenziare le biblioteche scolastiche nella dimensione multilingue e </a:t>
            </a:r>
            <a:r>
              <a:rPr lang="it-IT" dirty="0" err="1" smtClean="0"/>
              <a:t>pluriculturale</a:t>
            </a:r>
            <a:r>
              <a:rPr lang="it-IT" dirty="0" smtClean="0"/>
              <a:t>, anche in collaborazione con i servizi multiculturali delle biblioteche pubbliche, con i centri interculturali e di documentazione e con le associazioni di immigrati.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660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u="sng" dirty="0" smtClean="0"/>
              <a:t>I mediatori linguistici e culturali </a:t>
            </a:r>
          </a:p>
          <a:p>
            <a:pPr marL="0" indent="0">
              <a:buNone/>
            </a:pPr>
            <a:r>
              <a:rPr lang="it-IT" dirty="0" smtClean="0"/>
              <a:t>Il mediatore può collaborare in:</a:t>
            </a:r>
          </a:p>
          <a:p>
            <a:pPr algn="just"/>
            <a:r>
              <a:rPr lang="it-IT" dirty="0" smtClean="0"/>
              <a:t>compiti di accoglienza, tutoraggio e facilitazione nei confronti degli allievi neo arrivati e delle loro famiglie; </a:t>
            </a:r>
          </a:p>
          <a:p>
            <a:pPr marL="0" indent="0" algn="just">
              <a:buNone/>
            </a:pPr>
            <a:r>
              <a:rPr lang="it-IT" dirty="0" smtClean="0"/>
              <a:t>• compiti di mediazione nei confronti degli insegnanti; fornisce loro informazioni sulla scuola nei paesi di origine, sulle competenze, la storia scolastica e personale del singolo alunno;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4841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compiti di interpretariato e traduzione (avvisi, messaggi, documenti orali e scritti) nei confronti delle famiglie e di assistenza e mediazione negli incontri dei docenti con i genitori, soprattutto nei casi di particolare problematicità; </a:t>
            </a:r>
          </a:p>
          <a:p>
            <a:pPr algn="just"/>
            <a:r>
              <a:rPr lang="it-IT" dirty="0" smtClean="0"/>
              <a:t>compiti relativi a proposte e a percorsi didattici di educazione interculturale, condotti nelle diverse classi, che prevedono momenti di conoscenza e valorizzazione dei Paesi, delle culture e delle lingue d’origine.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125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Risorse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Resta fermo che la </a:t>
            </a:r>
            <a:r>
              <a:rPr lang="it-IT" u="sng" dirty="0" smtClean="0"/>
              <a:t>funzione di mediazione</a:t>
            </a:r>
            <a:r>
              <a:rPr lang="it-IT" dirty="0" smtClean="0"/>
              <a:t>, nel suo insieme, </a:t>
            </a:r>
            <a:r>
              <a:rPr lang="it-IT" u="sng" dirty="0" smtClean="0"/>
              <a:t>è compito generale e prioritario della scuola stessa</a:t>
            </a:r>
            <a:r>
              <a:rPr lang="it-IT" dirty="0" smtClean="0"/>
              <a:t>, quale istituzione preposta alla formazione culturale della totalità degli allievi nel contesto di territorio.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722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cenni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5100" dirty="0" smtClean="0"/>
              <a:t>L. 40/98 </a:t>
            </a:r>
            <a:r>
              <a:rPr lang="it-IT" sz="5100" b="1" dirty="0" smtClean="0"/>
              <a:t>"Disciplina dell'immigrazione e norme sulla condizione dello straniero."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3700" dirty="0" smtClean="0"/>
              <a:t>4. Le iniziative e le attività di cui al comma 3 sono realizzate sulla base di una rilevazione dei bisogni locali e di una programmazione territoriale integrata, anche in convenzione con le associazioni degli stranieri, con le rappresentanze diplomatiche o consolari dei Paesi di appartenenza e con le organizzazioni di volontariato.</a:t>
            </a:r>
          </a:p>
          <a:p>
            <a:pPr marL="0" indent="0" algn="just">
              <a:buNone/>
            </a:pPr>
            <a:endParaRPr lang="it-IT" sz="3700" dirty="0" smtClean="0"/>
          </a:p>
          <a:p>
            <a:pPr marL="0" indent="0">
              <a:buNone/>
            </a:pPr>
            <a:r>
              <a:rPr lang="it-IT" sz="3700" dirty="0" smtClean="0"/>
              <a:t>5.Le istituzioni scolastiche, nel quadro di una programmazione territoriale degli interventi, anche sulla base di convenzioni con le Regioni e gli enti locali, promuovono:</a:t>
            </a:r>
          </a:p>
          <a:p>
            <a:pPr marL="0" indent="0">
              <a:buNone/>
            </a:pPr>
            <a:endParaRPr lang="it-IT" sz="3700" dirty="0" smtClean="0"/>
          </a:p>
          <a:p>
            <a:pPr marL="0" indent="0">
              <a:buNone/>
            </a:pPr>
            <a:r>
              <a:rPr lang="it-IT" sz="3700" dirty="0" smtClean="0"/>
              <a:t>a) l'accoglienza degli stranieri adulti regolarmente soggiornanti mediante l'attivazione di corsi di alfabetizzazione nelle scuole elementari e medie;</a:t>
            </a:r>
            <a:br>
              <a:rPr lang="it-IT" sz="3700" dirty="0" smtClean="0"/>
            </a:br>
            <a:r>
              <a:rPr lang="it-IT" sz="3700" dirty="0" smtClean="0"/>
              <a:t>b) la realizzazione di un'offerta culturale valida per gli stranieri adulti regolarmente soggiornanti che intendano conseguire il titolo di studio della scuola dell'obbligo;</a:t>
            </a:r>
            <a:br>
              <a:rPr lang="it-IT" sz="3700" dirty="0" smtClean="0"/>
            </a:br>
            <a:r>
              <a:rPr lang="it-IT" sz="3700" dirty="0" smtClean="0"/>
              <a:t>c) la predisposizione di percorsi integrativi degli studi sostenuti nel Paese di provenienza al fine del conseguimento del titolo dell'obbligo o del diploma di scuola secondaria superiore;</a:t>
            </a:r>
            <a:br>
              <a:rPr lang="it-IT" sz="3700" dirty="0" smtClean="0"/>
            </a:br>
            <a:r>
              <a:rPr lang="it-IT" sz="3700" dirty="0" smtClean="0"/>
              <a:t>d) la realizzazione ed attuazione di corsi di lingua italiana;</a:t>
            </a:r>
            <a:br>
              <a:rPr lang="it-IT" sz="3700" dirty="0" smtClean="0"/>
            </a:br>
            <a:r>
              <a:rPr lang="it-IT" sz="3700" dirty="0" smtClean="0"/>
              <a:t>e) la realizzazione di corsi di formazione, anche nel quadro di accordi di collaborazione internazionale in vigore per l'Italia.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7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Laboratori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Coinvolgere il gruppo classe in attività che coinvolgano i nuovi iscritti.</a:t>
            </a:r>
          </a:p>
          <a:p>
            <a:endParaRPr lang="it-IT" dirty="0"/>
          </a:p>
          <a:p>
            <a:r>
              <a:rPr lang="it-IT" dirty="0" smtClean="0"/>
              <a:t>Coglier le risorse che possano diventare terreno di apprendimento.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6610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/>
          </a:bodyPr>
          <a:lstStyle/>
          <a:p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it-IT" sz="3600" i="1" dirty="0"/>
              <a:t>Se si perde loro (gli ultimi) la scuola non è più scuola. E’ un ospedale che cura i sani e </a:t>
            </a:r>
            <a:r>
              <a:rPr lang="it-IT" sz="3600" i="1" dirty="0" smtClean="0"/>
              <a:t>respinge </a:t>
            </a:r>
            <a:r>
              <a:rPr lang="it-IT" sz="3600" i="1" dirty="0"/>
              <a:t>i malati</a:t>
            </a:r>
            <a:r>
              <a:rPr lang="it-IT" sz="3600" i="1" dirty="0" smtClean="0"/>
              <a:t>.</a:t>
            </a:r>
          </a:p>
          <a:p>
            <a:pPr marL="68580" indent="0">
              <a:buNone/>
            </a:pPr>
            <a:endParaRPr lang="it-IT" sz="3600" i="1" dirty="0" smtClean="0"/>
          </a:p>
          <a:p>
            <a:pPr marL="68580" indent="0">
              <a:buNone/>
            </a:pPr>
            <a:r>
              <a:rPr lang="it-IT" sz="2000" i="1" dirty="0" smtClean="0"/>
              <a:t>Don Milani – Lettera a una professoressa</a:t>
            </a:r>
            <a:endParaRPr lang="it-IT" sz="2000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43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Integrazione alunni stranieri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C.M. n. 24 1Marzo 2006</a:t>
            </a:r>
          </a:p>
          <a:p>
            <a:r>
              <a:rPr lang="it-IT" dirty="0" smtClean="0"/>
              <a:t>C.M. . 4233 del 19/02/2014</a:t>
            </a:r>
          </a:p>
          <a:p>
            <a:r>
              <a:rPr lang="it-IT" dirty="0" smtClean="0"/>
              <a:t>Linee guida per l’accoglienza e l’integrazione degli alunni stranieri</a:t>
            </a:r>
          </a:p>
          <a:p>
            <a:pPr marL="0" indent="0">
              <a:buNone/>
            </a:pPr>
            <a:r>
              <a:rPr lang="it-IT" dirty="0" smtClean="0"/>
              <a:t>L’integrazione piena degli immigrati nella società di accoglienza è un obiettivo fondamentale e , in questo processo, il ruolo della scuola è primario.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	</a:t>
            </a:r>
            <a:endParaRPr lang="it-IT" sz="2400" i="1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8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57232"/>
            <a:ext cx="7024744" cy="1313432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>Linee guida per l’accoglienza e l’integrazione degli alunni stranieri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571612"/>
            <a:ext cx="6777317" cy="457203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sz="5100" b="1" dirty="0" smtClean="0"/>
          </a:p>
          <a:p>
            <a:pPr>
              <a:buNone/>
            </a:pPr>
            <a:r>
              <a:rPr lang="en-US" sz="5100" b="1" dirty="0" smtClean="0"/>
              <a:t>CHI SONO GLI ALUNNI DI ORIGINE STRANIERA</a:t>
            </a:r>
            <a:endParaRPr lang="it-IT" sz="51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pPr lvl="0" algn="just">
              <a:buNone/>
            </a:pPr>
            <a:r>
              <a:rPr lang="it-IT" sz="6400" dirty="0" smtClean="0"/>
              <a:t>Alunni</a:t>
            </a:r>
            <a:r>
              <a:rPr lang="en-US" sz="6400" dirty="0" smtClean="0"/>
              <a:t> </a:t>
            </a:r>
            <a:r>
              <a:rPr lang="en-US" sz="6400" dirty="0" smtClean="0"/>
              <a:t>con </a:t>
            </a:r>
            <a:r>
              <a:rPr lang="it-IT" sz="6400" dirty="0" smtClean="0"/>
              <a:t>cittadinanza </a:t>
            </a:r>
            <a:r>
              <a:rPr lang="en-US" sz="6400" dirty="0" smtClean="0"/>
              <a:t>non </a:t>
            </a:r>
            <a:r>
              <a:rPr lang="en-US" sz="6400" dirty="0" err="1" smtClean="0"/>
              <a:t>italiana</a:t>
            </a:r>
            <a:endParaRPr lang="it-IT" sz="6400" dirty="0" smtClean="0"/>
          </a:p>
          <a:p>
            <a:pPr algn="just">
              <a:buNone/>
            </a:pPr>
            <a:r>
              <a:rPr lang="en-US" sz="6400" i="1" dirty="0" smtClean="0"/>
              <a:t>(</a:t>
            </a:r>
            <a:r>
              <a:rPr lang="it-IT" sz="6400" i="1" dirty="0" smtClean="0"/>
              <a:t>entrambi</a:t>
            </a:r>
            <a:r>
              <a:rPr lang="en-US" sz="6400" i="1" dirty="0" smtClean="0"/>
              <a:t> </a:t>
            </a:r>
            <a:r>
              <a:rPr lang="it-IT" sz="6400" i="1" dirty="0" smtClean="0"/>
              <a:t>i genitori </a:t>
            </a:r>
            <a:r>
              <a:rPr lang="en-US" sz="6400" i="1" dirty="0" smtClean="0"/>
              <a:t>di </a:t>
            </a:r>
            <a:r>
              <a:rPr lang="it-IT" sz="6400" i="1" dirty="0" smtClean="0"/>
              <a:t>nazionalità</a:t>
            </a:r>
            <a:r>
              <a:rPr lang="en-US" sz="6400" i="1" dirty="0" smtClean="0"/>
              <a:t> non</a:t>
            </a:r>
            <a:r>
              <a:rPr lang="it-IT" sz="6400" i="1" dirty="0" smtClean="0"/>
              <a:t> italiana</a:t>
            </a:r>
            <a:r>
              <a:rPr lang="en-US" sz="6400" i="1" dirty="0" smtClean="0"/>
              <a:t>)</a:t>
            </a:r>
            <a:endParaRPr lang="it-IT" sz="6400" i="1" dirty="0" smtClean="0"/>
          </a:p>
          <a:p>
            <a:pPr algn="just"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 lvl="0" algn="just">
              <a:buNone/>
            </a:pPr>
            <a:r>
              <a:rPr lang="it-IT" sz="6400" dirty="0" smtClean="0"/>
              <a:t>Minori </a:t>
            </a:r>
            <a:r>
              <a:rPr lang="en-US" sz="6400" dirty="0" smtClean="0"/>
              <a:t>non </a:t>
            </a:r>
            <a:r>
              <a:rPr lang="it-IT" sz="6400" dirty="0" smtClean="0"/>
              <a:t>accompagnati</a:t>
            </a:r>
            <a:r>
              <a:rPr lang="en-US" sz="6400" dirty="0" smtClean="0"/>
              <a:t> (</a:t>
            </a:r>
            <a:r>
              <a:rPr lang="it-IT" sz="6400" dirty="0" smtClean="0"/>
              <a:t>segnalazione all’autorità pubblica </a:t>
            </a:r>
            <a:r>
              <a:rPr lang="en-US" sz="6400" dirty="0" smtClean="0"/>
              <a:t>per </a:t>
            </a:r>
            <a:r>
              <a:rPr lang="it-IT" sz="6400" dirty="0" smtClean="0"/>
              <a:t>affido o adozione o rimpatrio   </a:t>
            </a:r>
            <a:r>
              <a:rPr lang="en-US" sz="6400" dirty="0" smtClean="0"/>
              <a:t>(</a:t>
            </a:r>
            <a:r>
              <a:rPr lang="en-US" sz="6400" i="1" dirty="0" smtClean="0"/>
              <a:t>art.32</a:t>
            </a:r>
            <a:r>
              <a:rPr lang="it-IT" sz="6400" i="1" dirty="0" smtClean="0"/>
              <a:t> </a:t>
            </a:r>
            <a:r>
              <a:rPr lang="it-IT" sz="6400" i="1" dirty="0" err="1" smtClean="0"/>
              <a:t>D.lgs</a:t>
            </a:r>
            <a:r>
              <a:rPr lang="it-IT" sz="6400" i="1" dirty="0" smtClean="0"/>
              <a:t> </a:t>
            </a:r>
            <a:r>
              <a:rPr lang="en-US" sz="6400" i="1" dirty="0" smtClean="0"/>
              <a:t>n</a:t>
            </a:r>
            <a:r>
              <a:rPr lang="en-US" sz="6400" i="1" dirty="0" smtClean="0"/>
              <a:t>. 286/1998)</a:t>
            </a:r>
            <a:endParaRPr lang="it-IT" sz="6400" i="1" dirty="0" smtClean="0"/>
          </a:p>
          <a:p>
            <a:pPr algn="just"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 lvl="0" algn="just">
              <a:buNone/>
            </a:pPr>
            <a:r>
              <a:rPr lang="it-IT" sz="6400" dirty="0" smtClean="0"/>
              <a:t>Alunni figli di coppie miste </a:t>
            </a:r>
            <a:r>
              <a:rPr lang="en-US" sz="6400" dirty="0" smtClean="0"/>
              <a:t>(</a:t>
            </a:r>
            <a:r>
              <a:rPr lang="it-IT" sz="6400" i="1" dirty="0" smtClean="0"/>
              <a:t>bilinguismo positivo </a:t>
            </a:r>
            <a:r>
              <a:rPr lang="en-US" sz="6400" i="1" dirty="0" smtClean="0"/>
              <a:t>per </a:t>
            </a:r>
            <a:r>
              <a:rPr lang="it-IT" sz="6400" i="1" dirty="0" smtClean="0"/>
              <a:t>l’apprendimento</a:t>
            </a:r>
            <a:r>
              <a:rPr lang="en-US" sz="6400" dirty="0" smtClean="0"/>
              <a:t>)</a:t>
            </a:r>
            <a:endParaRPr lang="it-IT" sz="6400" dirty="0" smtClean="0"/>
          </a:p>
          <a:p>
            <a:pPr algn="just"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 lvl="0" algn="just">
              <a:buNone/>
            </a:pPr>
            <a:r>
              <a:rPr lang="it-IT" sz="6400" dirty="0" smtClean="0"/>
              <a:t>Alunni</a:t>
            </a:r>
            <a:r>
              <a:rPr lang="en-US" sz="6400" dirty="0" smtClean="0"/>
              <a:t> </a:t>
            </a:r>
            <a:r>
              <a:rPr lang="it-IT" sz="6400" dirty="0" smtClean="0"/>
              <a:t>con ambiente familiare </a:t>
            </a:r>
            <a:r>
              <a:rPr lang="en-US" sz="6400" dirty="0" smtClean="0"/>
              <a:t>non </a:t>
            </a:r>
            <a:r>
              <a:rPr lang="en-US" sz="6400" dirty="0" err="1" smtClean="0"/>
              <a:t>italofono</a:t>
            </a:r>
            <a:endParaRPr lang="it-IT" sz="6400" dirty="0" smtClean="0"/>
          </a:p>
          <a:p>
            <a:pPr algn="just"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 lvl="0" algn="just">
              <a:buNone/>
            </a:pPr>
            <a:r>
              <a:rPr lang="it-IT" sz="6400" dirty="0" smtClean="0"/>
              <a:t>Alunni arrivati per adozione internazionale </a:t>
            </a:r>
            <a:r>
              <a:rPr lang="en-US" sz="6400" dirty="0" smtClean="0"/>
              <a:t>( </a:t>
            </a:r>
            <a:r>
              <a:rPr lang="it-IT" sz="6400" dirty="0" smtClean="0"/>
              <a:t>italiana</a:t>
            </a:r>
            <a:r>
              <a:rPr lang="en-US" sz="6400" dirty="0" smtClean="0"/>
              <a:t> per</a:t>
            </a:r>
            <a:r>
              <a:rPr lang="it-IT" sz="6400" dirty="0" smtClean="0"/>
              <a:t> norma </a:t>
            </a:r>
            <a:r>
              <a:rPr lang="en-US" sz="6400" dirty="0" smtClean="0"/>
              <a:t>ma </a:t>
            </a:r>
            <a:r>
              <a:rPr lang="en-US" sz="6400" dirty="0" smtClean="0"/>
              <a:t>con </a:t>
            </a:r>
            <a:r>
              <a:rPr lang="it-IT" sz="6400" dirty="0" smtClean="0"/>
              <a:t>bisogni di alfabetizzazione</a:t>
            </a:r>
            <a:r>
              <a:rPr lang="en-US" sz="6400" dirty="0" smtClean="0"/>
              <a:t>)</a:t>
            </a:r>
            <a:endParaRPr lang="it-IT" sz="6400" dirty="0" smtClean="0"/>
          </a:p>
          <a:p>
            <a:pPr algn="just"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 lvl="0" algn="just">
              <a:buNone/>
            </a:pPr>
            <a:r>
              <a:rPr lang="it-IT" sz="6400" dirty="0" smtClean="0"/>
              <a:t>Alunni rom, sinti e </a:t>
            </a:r>
            <a:r>
              <a:rPr lang="it-IT" sz="6400" dirty="0" err="1" smtClean="0"/>
              <a:t>caminanti</a:t>
            </a:r>
            <a:r>
              <a:rPr lang="it-IT" sz="6400" dirty="0" smtClean="0"/>
              <a:t>( nomadi</a:t>
            </a:r>
            <a:r>
              <a:rPr lang="en-US" sz="6400" dirty="0" smtClean="0"/>
              <a:t>)</a:t>
            </a:r>
            <a:endParaRPr lang="it-IT" sz="6400" dirty="0" smtClean="0"/>
          </a:p>
          <a:p>
            <a:pPr>
              <a:buNone/>
            </a:pPr>
            <a:r>
              <a:rPr lang="en-US" sz="6400" dirty="0" smtClean="0"/>
              <a:t> </a:t>
            </a:r>
            <a:endParaRPr lang="it-IT" sz="64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85794"/>
            <a:ext cx="7024744" cy="138487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2700" dirty="0" smtClean="0"/>
              <a:t>Linee guida per l’accoglienza e l’integrazione degli alunni stranieri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Parte II : indicazioni operative</a:t>
            </a:r>
          </a:p>
          <a:p>
            <a:pPr marL="0" indent="0" algn="just">
              <a:buNone/>
            </a:pPr>
            <a:r>
              <a:rPr lang="it-IT" dirty="0" smtClean="0"/>
              <a:t>Nell’ambito delle singole scuole , l’orientamento più diffuso è di favorire l’eterogeneità delle cittadinanze nella composizione delle classi , piuttosto che formare classi omogenee per provenienza territoriale o religiosa degli stranieri. Specifiche esigenze didattiche possono richiedere la formazione </a:t>
            </a:r>
            <a:r>
              <a:rPr lang="it-IT" b="1" u="sng" dirty="0" smtClean="0"/>
              <a:t>temporanea</a:t>
            </a:r>
            <a:r>
              <a:rPr lang="it-IT" dirty="0" smtClean="0"/>
              <a:t> di gruppi omogenei.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564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4652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Linee guida per l’accoglienza e l’integrazione degli alunni stranieri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dirty="0" smtClean="0"/>
              <a:t>Come accogliere gli alunni stranieri nella scuola.</a:t>
            </a:r>
          </a:p>
          <a:p>
            <a:pPr algn="just"/>
            <a:r>
              <a:rPr lang="it-IT" dirty="0" smtClean="0"/>
              <a:t>Con il termine accoglienza ci si riferisce all’insieme degli adempimenti e dei provvedimenti attraverso i quali viene formalizzato il rapporto dell’alunno e della sua famiglia con la realtà scolastica.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9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2121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Linee guida per l’accoglienza e l’integrazione degli alunni stranieri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ISCRIZIONE</a:t>
            </a:r>
          </a:p>
          <a:p>
            <a:pPr marL="0" indent="0" algn="just">
              <a:buNone/>
            </a:pPr>
            <a:r>
              <a:rPr lang="it-IT" dirty="0" smtClean="0"/>
              <a:t>L’obbligo scolastico concerne i minori stranieri anche in età compresa tra i 15 e i 18 anni indipendentemente dalla regolarità della loro posizione in ordine al soggiorno in </a:t>
            </a:r>
            <a:r>
              <a:rPr lang="it-IT" dirty="0"/>
              <a:t>I</a:t>
            </a:r>
            <a:r>
              <a:rPr lang="it-IT" dirty="0" smtClean="0"/>
              <a:t>talia. Le iscrizioni possono essere richieste in qualsiasi momento dell’anno scolastico.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Dirigente Scolast. Sara Bandini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A8BBF-892C-4564-8546-80489ED483D8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8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228</TotalTime>
  <Words>2079</Words>
  <Application>Microsoft Office PowerPoint</Application>
  <PresentationFormat>Presentazione su schermo (4:3)</PresentationFormat>
  <Paragraphs>370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2" baseType="lpstr">
      <vt:lpstr>Austin</vt:lpstr>
      <vt:lpstr>INCLUSIONE</vt:lpstr>
      <vt:lpstr>Alcuni cenni normativi</vt:lpstr>
      <vt:lpstr>Alcuni cenni normativi</vt:lpstr>
      <vt:lpstr>Alcuni cenni normativi</vt:lpstr>
      <vt:lpstr>Integrazione alunni stranieri</vt:lpstr>
      <vt:lpstr>Linee guida per l’accoglienza e l’integrazione degli alunni stranieri </vt:lpstr>
      <vt:lpstr> Linee guida per l’accoglienza e l’integrazione degli alunni stranieri </vt:lpstr>
      <vt:lpstr>Linee guida per l’accoglienza e l’integrazione degli alunni stranieri</vt:lpstr>
      <vt:lpstr>  Linee guida per l’accoglienza e l’integrazione degli alunni stranieri</vt:lpstr>
      <vt:lpstr>Linee guida per l’accoglienza e l’integrazione degli alunni stranieri</vt:lpstr>
      <vt:lpstr>Iscrizioni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Buone pratiche</vt:lpstr>
      <vt:lpstr>Buone pratiche</vt:lpstr>
      <vt:lpstr>Buone pratiche</vt:lpstr>
      <vt:lpstr>Buone pratiche</vt:lpstr>
      <vt:lpstr>Buone pratiche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Linee guida per l’accoglienza e l’integrazione degli alunni stranieri</vt:lpstr>
      <vt:lpstr>Valutazione</vt:lpstr>
      <vt:lpstr>Esami di Stato </vt:lpstr>
      <vt:lpstr>Esami di Stato </vt:lpstr>
      <vt:lpstr>Principali criticità</vt:lpstr>
      <vt:lpstr>Orientamento</vt:lpstr>
      <vt:lpstr>Ritardi scolastici</vt:lpstr>
      <vt:lpstr>Italiano L2</vt:lpstr>
      <vt:lpstr>Risorse</vt:lpstr>
      <vt:lpstr>Risorse</vt:lpstr>
      <vt:lpstr>Risorse</vt:lpstr>
      <vt:lpstr>Risorse</vt:lpstr>
      <vt:lpstr>Risorse</vt:lpstr>
      <vt:lpstr>Laboratori </vt:lpstr>
      <vt:lpstr>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INCLUSIONE</dc:title>
  <dc:creator>Sara</dc:creator>
  <cp:lastModifiedBy>Sara</cp:lastModifiedBy>
  <cp:revision>40</cp:revision>
  <dcterms:created xsi:type="dcterms:W3CDTF">2016-05-02T14:21:56Z</dcterms:created>
  <dcterms:modified xsi:type="dcterms:W3CDTF">2016-05-06T11:26:50Z</dcterms:modified>
</cp:coreProperties>
</file>